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313" r:id="rId2"/>
    <p:sldId id="315" r:id="rId3"/>
    <p:sldId id="823" r:id="rId4"/>
    <p:sldId id="824" r:id="rId5"/>
    <p:sldId id="825" r:id="rId6"/>
    <p:sldId id="826" r:id="rId7"/>
    <p:sldId id="832" r:id="rId8"/>
    <p:sldId id="827" r:id="rId9"/>
    <p:sldId id="828" r:id="rId10"/>
    <p:sldId id="831" r:id="rId11"/>
    <p:sldId id="841" r:id="rId12"/>
    <p:sldId id="840" r:id="rId13"/>
    <p:sldId id="842" r:id="rId14"/>
    <p:sldId id="844" r:id="rId15"/>
    <p:sldId id="875" r:id="rId16"/>
    <p:sldId id="876" r:id="rId17"/>
    <p:sldId id="877" r:id="rId18"/>
    <p:sldId id="845" r:id="rId19"/>
    <p:sldId id="850" r:id="rId20"/>
    <p:sldId id="847" r:id="rId21"/>
    <p:sldId id="846" r:id="rId22"/>
    <p:sldId id="848" r:id="rId23"/>
    <p:sldId id="314" r:id="rId24"/>
    <p:sldId id="335" r:id="rId25"/>
    <p:sldId id="834" r:id="rId26"/>
    <p:sldId id="829" r:id="rId27"/>
    <p:sldId id="849" r:id="rId28"/>
    <p:sldId id="838" r:id="rId29"/>
    <p:sldId id="80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70"/>
    <p:restoredTop sz="94661"/>
  </p:normalViewPr>
  <p:slideViewPr>
    <p:cSldViewPr snapToGrid="0" snapToObjects="1">
      <p:cViewPr varScale="1">
        <p:scale>
          <a:sx n="97" d="100"/>
          <a:sy n="97" d="100"/>
        </p:scale>
        <p:origin x="9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94E89E-A2CA-3745-952E-9C30F9003AAB}" type="datetimeFigureOut">
              <a:rPr lang="en-US" smtClean="0"/>
              <a:t>1/19/23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6B992-023D-3241-92AB-85E8A6C0F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967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34A0C288-A227-6145-9CAE-766B463BC34A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86114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D8B4F4D3-C2BC-5C4E-9929-6458874D59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9503EC0D-EA35-8143-A38D-9C7804BBB74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D59ACA37-44F4-EA48-983E-F6DFF2F13F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105D3D0-6E13-8F4F-A650-76C443431B02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10</a:t>
            </a:fld>
            <a:endParaRPr lang="en-US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989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>
            <a:extLst>
              <a:ext uri="{FF2B5EF4-FFF2-40B4-BE49-F238E27FC236}">
                <a16:creationId xmlns:a16="http://schemas.microsoft.com/office/drawing/2014/main" id="{FEA62877-6FEA-4F40-8C77-9C4A3E860A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6" name="Notes Placeholder 2">
            <a:extLst>
              <a:ext uri="{FF2B5EF4-FFF2-40B4-BE49-F238E27FC236}">
                <a16:creationId xmlns:a16="http://schemas.microsoft.com/office/drawing/2014/main" id="{E0DAA54C-84AB-EA40-A0C9-9149DFC5974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6867" name="Slide Number Placeholder 3">
            <a:extLst>
              <a:ext uri="{FF2B5EF4-FFF2-40B4-BE49-F238E27FC236}">
                <a16:creationId xmlns:a16="http://schemas.microsoft.com/office/drawing/2014/main" id="{8AA272AE-B94F-1042-A6F3-65D8B50FB4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67FFB42B-0D0B-3D48-A2AD-0251D210E030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11</a:t>
            </a:fld>
            <a:endParaRPr lang="en-US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0079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AF2EFF21-BDAA-2946-9D90-D5519EE2D0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DC100CF7-379B-0B49-8B18-3FEB59A49D5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4A06EF0B-BBF9-2C46-BC4C-EF4C328614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5CD98FB4-1A37-ED4C-B7A9-8300B4BFC655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12</a:t>
            </a:fld>
            <a:endParaRPr lang="en-US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7671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>
            <a:extLst>
              <a:ext uri="{FF2B5EF4-FFF2-40B4-BE49-F238E27FC236}">
                <a16:creationId xmlns:a16="http://schemas.microsoft.com/office/drawing/2014/main" id="{C087C198-F365-2C4E-8B62-C40028B042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2" name="Notes Placeholder 2">
            <a:extLst>
              <a:ext uri="{FF2B5EF4-FFF2-40B4-BE49-F238E27FC236}">
                <a16:creationId xmlns:a16="http://schemas.microsoft.com/office/drawing/2014/main" id="{BB1A2E77-192B-BC4D-9F7B-40F620A9B54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0963" name="Slide Number Placeholder 3">
            <a:extLst>
              <a:ext uri="{FF2B5EF4-FFF2-40B4-BE49-F238E27FC236}">
                <a16:creationId xmlns:a16="http://schemas.microsoft.com/office/drawing/2014/main" id="{72A29AC7-F275-9E4F-A5BF-0918E9AEEF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6B862A90-1EC5-9E4E-AA33-D98EE655A937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13</a:t>
            </a:fld>
            <a:endParaRPr lang="en-US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4944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>
            <a:extLst>
              <a:ext uri="{FF2B5EF4-FFF2-40B4-BE49-F238E27FC236}">
                <a16:creationId xmlns:a16="http://schemas.microsoft.com/office/drawing/2014/main" id="{5B5F9BB7-0644-6643-BE9B-536F304D81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0" name="Notes Placeholder 2">
            <a:extLst>
              <a:ext uri="{FF2B5EF4-FFF2-40B4-BE49-F238E27FC236}">
                <a16:creationId xmlns:a16="http://schemas.microsoft.com/office/drawing/2014/main" id="{B7751C3E-8D45-D549-B382-7C81501DF22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3011" name="Slide Number Placeholder 3">
            <a:extLst>
              <a:ext uri="{FF2B5EF4-FFF2-40B4-BE49-F238E27FC236}">
                <a16:creationId xmlns:a16="http://schemas.microsoft.com/office/drawing/2014/main" id="{03CA662A-6FE4-6D40-BBDE-DB520CB714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9938F77D-9E5F-2C4B-A6B3-DAC05DE5E2F6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14</a:t>
            </a:fld>
            <a:endParaRPr lang="en-US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444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>
            <a:extLst>
              <a:ext uri="{FF2B5EF4-FFF2-40B4-BE49-F238E27FC236}">
                <a16:creationId xmlns:a16="http://schemas.microsoft.com/office/drawing/2014/main" id="{5B5F9BB7-0644-6643-BE9B-536F304D81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0" name="Notes Placeholder 2">
            <a:extLst>
              <a:ext uri="{FF2B5EF4-FFF2-40B4-BE49-F238E27FC236}">
                <a16:creationId xmlns:a16="http://schemas.microsoft.com/office/drawing/2014/main" id="{B7751C3E-8D45-D549-B382-7C81501DF22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3011" name="Slide Number Placeholder 3">
            <a:extLst>
              <a:ext uri="{FF2B5EF4-FFF2-40B4-BE49-F238E27FC236}">
                <a16:creationId xmlns:a16="http://schemas.microsoft.com/office/drawing/2014/main" id="{03CA662A-6FE4-6D40-BBDE-DB520CB714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9938F77D-9E5F-2C4B-A6B3-DAC05DE5E2F6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15</a:t>
            </a:fld>
            <a:endParaRPr lang="en-US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965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>
            <a:extLst>
              <a:ext uri="{FF2B5EF4-FFF2-40B4-BE49-F238E27FC236}">
                <a16:creationId xmlns:a16="http://schemas.microsoft.com/office/drawing/2014/main" id="{5B5F9BB7-0644-6643-BE9B-536F304D81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0" name="Notes Placeholder 2">
            <a:extLst>
              <a:ext uri="{FF2B5EF4-FFF2-40B4-BE49-F238E27FC236}">
                <a16:creationId xmlns:a16="http://schemas.microsoft.com/office/drawing/2014/main" id="{B7751C3E-8D45-D549-B382-7C81501DF22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3011" name="Slide Number Placeholder 3">
            <a:extLst>
              <a:ext uri="{FF2B5EF4-FFF2-40B4-BE49-F238E27FC236}">
                <a16:creationId xmlns:a16="http://schemas.microsoft.com/office/drawing/2014/main" id="{03CA662A-6FE4-6D40-BBDE-DB520CB714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9938F77D-9E5F-2C4B-A6B3-DAC05DE5E2F6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16</a:t>
            </a:fld>
            <a:endParaRPr lang="en-US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4741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>
            <a:extLst>
              <a:ext uri="{FF2B5EF4-FFF2-40B4-BE49-F238E27FC236}">
                <a16:creationId xmlns:a16="http://schemas.microsoft.com/office/drawing/2014/main" id="{5B5F9BB7-0644-6643-BE9B-536F304D81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0" name="Notes Placeholder 2">
            <a:extLst>
              <a:ext uri="{FF2B5EF4-FFF2-40B4-BE49-F238E27FC236}">
                <a16:creationId xmlns:a16="http://schemas.microsoft.com/office/drawing/2014/main" id="{B7751C3E-8D45-D549-B382-7C81501DF22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3011" name="Slide Number Placeholder 3">
            <a:extLst>
              <a:ext uri="{FF2B5EF4-FFF2-40B4-BE49-F238E27FC236}">
                <a16:creationId xmlns:a16="http://schemas.microsoft.com/office/drawing/2014/main" id="{03CA662A-6FE4-6D40-BBDE-DB520CB714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9938F77D-9E5F-2C4B-A6B3-DAC05DE5E2F6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17</a:t>
            </a:fld>
            <a:endParaRPr lang="en-US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3460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>
            <a:extLst>
              <a:ext uri="{FF2B5EF4-FFF2-40B4-BE49-F238E27FC236}">
                <a16:creationId xmlns:a16="http://schemas.microsoft.com/office/drawing/2014/main" id="{20CA68C4-D5A0-0A4C-BC98-CCD961908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8" name="Notes Placeholder 2">
            <a:extLst>
              <a:ext uri="{FF2B5EF4-FFF2-40B4-BE49-F238E27FC236}">
                <a16:creationId xmlns:a16="http://schemas.microsoft.com/office/drawing/2014/main" id="{811191C5-B009-E245-97C7-96A61150F3A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5059" name="Slide Number Placeholder 3">
            <a:extLst>
              <a:ext uri="{FF2B5EF4-FFF2-40B4-BE49-F238E27FC236}">
                <a16:creationId xmlns:a16="http://schemas.microsoft.com/office/drawing/2014/main" id="{C86ABA43-306E-C14D-8D5B-B4AF2A2188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9E358CE5-9A1B-5D41-BCB9-042720AF61C0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18</a:t>
            </a:fld>
            <a:endParaRPr lang="en-US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8639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Image Placeholder 1">
            <a:extLst>
              <a:ext uri="{FF2B5EF4-FFF2-40B4-BE49-F238E27FC236}">
                <a16:creationId xmlns:a16="http://schemas.microsoft.com/office/drawing/2014/main" id="{8AAB42B9-7AD6-7549-849C-99697658BF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4" name="Notes Placeholder 2">
            <a:extLst>
              <a:ext uri="{FF2B5EF4-FFF2-40B4-BE49-F238E27FC236}">
                <a16:creationId xmlns:a16="http://schemas.microsoft.com/office/drawing/2014/main" id="{9F6EA296-E8AA-6D40-8DE7-7D19CBB0AC7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9155" name="Slide Number Placeholder 3">
            <a:extLst>
              <a:ext uri="{FF2B5EF4-FFF2-40B4-BE49-F238E27FC236}">
                <a16:creationId xmlns:a16="http://schemas.microsoft.com/office/drawing/2014/main" id="{0611F613-1D12-4A45-B4FC-CE0E3CFB8F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E420B9F7-43C3-9D49-AF6A-467487E45501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19</a:t>
            </a:fld>
            <a:endParaRPr lang="en-US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364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>
            <a:extLst>
              <a:ext uri="{FF2B5EF4-FFF2-40B4-BE49-F238E27FC236}">
                <a16:creationId xmlns:a16="http://schemas.microsoft.com/office/drawing/2014/main" id="{E7A51C0E-5DE0-514A-9B4D-DB580B8B5B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4" name="Notes Placeholder 2">
            <a:extLst>
              <a:ext uri="{FF2B5EF4-FFF2-40B4-BE49-F238E27FC236}">
                <a16:creationId xmlns:a16="http://schemas.microsoft.com/office/drawing/2014/main" id="{D2B6E518-9D7E-DC41-B32D-9E9EC09420B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FE216E33-6941-B447-A8FA-7ADD9A47DF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504506E0-B9DB-F543-AFF1-5A1B31BA05A9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2</a:t>
            </a:fld>
            <a:endParaRPr lang="en-US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2107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Image Placeholder 1">
            <a:extLst>
              <a:ext uri="{FF2B5EF4-FFF2-40B4-BE49-F238E27FC236}">
                <a16:creationId xmlns:a16="http://schemas.microsoft.com/office/drawing/2014/main" id="{68CCBF99-F3C1-784D-8B7C-8E1640D8E7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2" name="Notes Placeholder 2">
            <a:extLst>
              <a:ext uri="{FF2B5EF4-FFF2-40B4-BE49-F238E27FC236}">
                <a16:creationId xmlns:a16="http://schemas.microsoft.com/office/drawing/2014/main" id="{C78F361A-27D1-0E40-A825-70E50043DB9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1203" name="Slide Number Placeholder 3">
            <a:extLst>
              <a:ext uri="{FF2B5EF4-FFF2-40B4-BE49-F238E27FC236}">
                <a16:creationId xmlns:a16="http://schemas.microsoft.com/office/drawing/2014/main" id="{9D508446-56C0-9442-A05B-4480E40A0A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0895E7B4-94D7-DF4F-BE05-4FAA640770C7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20</a:t>
            </a:fld>
            <a:endParaRPr lang="en-US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124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Image Placeholder 1">
            <a:extLst>
              <a:ext uri="{FF2B5EF4-FFF2-40B4-BE49-F238E27FC236}">
                <a16:creationId xmlns:a16="http://schemas.microsoft.com/office/drawing/2014/main" id="{E8C982F5-11AE-E148-9991-5C61B7DCCE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0" name="Notes Placeholder 2">
            <a:extLst>
              <a:ext uri="{FF2B5EF4-FFF2-40B4-BE49-F238E27FC236}">
                <a16:creationId xmlns:a16="http://schemas.microsoft.com/office/drawing/2014/main" id="{2D591B24-5C40-FA48-B3BD-7B2CE26E04E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3251" name="Slide Number Placeholder 3">
            <a:extLst>
              <a:ext uri="{FF2B5EF4-FFF2-40B4-BE49-F238E27FC236}">
                <a16:creationId xmlns:a16="http://schemas.microsoft.com/office/drawing/2014/main" id="{AF2F4004-5EB7-3849-8AC7-AC38D870C6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0DC20A88-9241-DD48-A5FD-E9AE2339FB98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21</a:t>
            </a:fld>
            <a:endParaRPr lang="en-US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8873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>
            <a:extLst>
              <a:ext uri="{FF2B5EF4-FFF2-40B4-BE49-F238E27FC236}">
                <a16:creationId xmlns:a16="http://schemas.microsoft.com/office/drawing/2014/main" id="{99CE228E-EABC-764F-8258-44D2361195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8" name="Notes Placeholder 2">
            <a:extLst>
              <a:ext uri="{FF2B5EF4-FFF2-40B4-BE49-F238E27FC236}">
                <a16:creationId xmlns:a16="http://schemas.microsoft.com/office/drawing/2014/main" id="{C178C511-6750-854E-9637-90086AB173F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904A5691-81A1-784F-9F5F-FFD5AF5210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577D1125-71F6-A14B-B74A-2BF40F5A4B3F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22</a:t>
            </a:fld>
            <a:endParaRPr lang="en-US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6216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Image Placeholder 1">
            <a:extLst>
              <a:ext uri="{FF2B5EF4-FFF2-40B4-BE49-F238E27FC236}">
                <a16:creationId xmlns:a16="http://schemas.microsoft.com/office/drawing/2014/main" id="{97597A8D-AA08-6641-9FC4-20545554C9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6" name="Notes Placeholder 2">
            <a:extLst>
              <a:ext uri="{FF2B5EF4-FFF2-40B4-BE49-F238E27FC236}">
                <a16:creationId xmlns:a16="http://schemas.microsoft.com/office/drawing/2014/main" id="{3DE6211F-38CA-C341-9037-91A07140F46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7347" name="Slide Number Placeholder 3">
            <a:extLst>
              <a:ext uri="{FF2B5EF4-FFF2-40B4-BE49-F238E27FC236}">
                <a16:creationId xmlns:a16="http://schemas.microsoft.com/office/drawing/2014/main" id="{F53BD8CC-4D1D-E642-82B5-EC151BC577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1685E9CF-EAE2-0A48-815D-DB133E57ADCF}" type="slidenum">
              <a:rPr lang="en-US" altLang="en-US" sz="1200"/>
              <a:pPr eaLnBrk="1" hangingPunct="1"/>
              <a:t>23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9146685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Slide Image Placeholder 1">
            <a:extLst>
              <a:ext uri="{FF2B5EF4-FFF2-40B4-BE49-F238E27FC236}">
                <a16:creationId xmlns:a16="http://schemas.microsoft.com/office/drawing/2014/main" id="{945AB862-577D-CE4A-A437-8FE13DB130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4" name="Notes Placeholder 2">
            <a:extLst>
              <a:ext uri="{FF2B5EF4-FFF2-40B4-BE49-F238E27FC236}">
                <a16:creationId xmlns:a16="http://schemas.microsoft.com/office/drawing/2014/main" id="{51A21415-7CF7-B449-9442-CAF07ECF64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9395" name="Slide Number Placeholder 3">
            <a:extLst>
              <a:ext uri="{FF2B5EF4-FFF2-40B4-BE49-F238E27FC236}">
                <a16:creationId xmlns:a16="http://schemas.microsoft.com/office/drawing/2014/main" id="{5F4BCDC6-8404-404E-9757-890EBA5B7B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B11B800-9A2D-AA4B-9301-45BCF7560A43}" type="slidenum">
              <a:rPr lang="en-US" altLang="en-US" sz="1200"/>
              <a:pPr eaLnBrk="1" hangingPunct="1"/>
              <a:t>24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1636778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Slide Image Placeholder 1">
            <a:extLst>
              <a:ext uri="{FF2B5EF4-FFF2-40B4-BE49-F238E27FC236}">
                <a16:creationId xmlns:a16="http://schemas.microsoft.com/office/drawing/2014/main" id="{AB16DA5A-324F-1D4E-B136-3BD6456CE0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2" name="Notes Placeholder 2">
            <a:extLst>
              <a:ext uri="{FF2B5EF4-FFF2-40B4-BE49-F238E27FC236}">
                <a16:creationId xmlns:a16="http://schemas.microsoft.com/office/drawing/2014/main" id="{7FBAD67E-0AA3-2146-B530-B6676D37F75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61443" name="Slide Number Placeholder 3">
            <a:extLst>
              <a:ext uri="{FF2B5EF4-FFF2-40B4-BE49-F238E27FC236}">
                <a16:creationId xmlns:a16="http://schemas.microsoft.com/office/drawing/2014/main" id="{32EA2281-90C6-E743-BFC0-891099F37D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E7585D23-F733-B840-BF77-E62DC50C50F4}" type="slidenum">
              <a:rPr lang="en-US" altLang="en-US" sz="1200"/>
              <a:pPr eaLnBrk="1" hangingPunct="1"/>
              <a:t>25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6663429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>
            <a:extLst>
              <a:ext uri="{FF2B5EF4-FFF2-40B4-BE49-F238E27FC236}">
                <a16:creationId xmlns:a16="http://schemas.microsoft.com/office/drawing/2014/main" id="{93DD344A-0F38-F14B-B2C4-B33CBE3E22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6" name="Notes Placeholder 2">
            <a:extLst>
              <a:ext uri="{FF2B5EF4-FFF2-40B4-BE49-F238E27FC236}">
                <a16:creationId xmlns:a16="http://schemas.microsoft.com/office/drawing/2014/main" id="{6FEBFD15-3291-764F-98CC-DD06545E7FD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7107" name="Slide Number Placeholder 3">
            <a:extLst>
              <a:ext uri="{FF2B5EF4-FFF2-40B4-BE49-F238E27FC236}">
                <a16:creationId xmlns:a16="http://schemas.microsoft.com/office/drawing/2014/main" id="{67A510DC-1D6D-7A4E-BCA5-395BF9824F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50171ED-0C24-C949-A981-98E84F83A408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26</a:t>
            </a:fld>
            <a:endParaRPr lang="en-US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1583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>
            <a:extLst>
              <a:ext uri="{FF2B5EF4-FFF2-40B4-BE49-F238E27FC236}">
                <a16:creationId xmlns:a16="http://schemas.microsoft.com/office/drawing/2014/main" id="{435902E3-0672-DC42-A9B8-4260B4ABB7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0" name="Notes Placeholder 2">
            <a:extLst>
              <a:ext uri="{FF2B5EF4-FFF2-40B4-BE49-F238E27FC236}">
                <a16:creationId xmlns:a16="http://schemas.microsoft.com/office/drawing/2014/main" id="{15601D46-00A9-344A-ABF6-1FED5E43873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63491" name="Slide Number Placeholder 3">
            <a:extLst>
              <a:ext uri="{FF2B5EF4-FFF2-40B4-BE49-F238E27FC236}">
                <a16:creationId xmlns:a16="http://schemas.microsoft.com/office/drawing/2014/main" id="{392F76A0-ED53-9549-BDF4-C031F46B58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2212078-AAF3-0042-85FA-8249D43D8A3A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27</a:t>
            </a:fld>
            <a:endParaRPr lang="en-US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072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>
            <a:extLst>
              <a:ext uri="{FF2B5EF4-FFF2-40B4-BE49-F238E27FC236}">
                <a16:creationId xmlns:a16="http://schemas.microsoft.com/office/drawing/2014/main" id="{C23D11E4-AFED-4340-B395-F2013ACCFC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8" name="Notes Placeholder 2">
            <a:extLst>
              <a:ext uri="{FF2B5EF4-FFF2-40B4-BE49-F238E27FC236}">
                <a16:creationId xmlns:a16="http://schemas.microsoft.com/office/drawing/2014/main" id="{C2F7C1BB-603F-584C-B5C7-7C95E554D0C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65539" name="Slide Number Placeholder 3">
            <a:extLst>
              <a:ext uri="{FF2B5EF4-FFF2-40B4-BE49-F238E27FC236}">
                <a16:creationId xmlns:a16="http://schemas.microsoft.com/office/drawing/2014/main" id="{633B8DFE-C25E-4F4A-AA12-B8996389FC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917888C3-D9AF-5A47-B502-0F16623A2C09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28</a:t>
            </a:fld>
            <a:endParaRPr lang="en-US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0924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>
            <a:extLst>
              <a:ext uri="{FF2B5EF4-FFF2-40B4-BE49-F238E27FC236}">
                <a16:creationId xmlns:a16="http://schemas.microsoft.com/office/drawing/2014/main" id="{76CCD518-E2CE-1244-BC82-E6E676181D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6" name="Notes Placeholder 2">
            <a:extLst>
              <a:ext uri="{FF2B5EF4-FFF2-40B4-BE49-F238E27FC236}">
                <a16:creationId xmlns:a16="http://schemas.microsoft.com/office/drawing/2014/main" id="{55DF97E2-F120-3C45-9A56-FA3BB7CD33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FEBF265C-410E-564D-BB6A-189522CA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1D422F3-9FA5-E84E-805E-765ADE9968E6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29</a:t>
            </a:fld>
            <a:endParaRPr lang="en-US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909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>
            <a:extLst>
              <a:ext uri="{FF2B5EF4-FFF2-40B4-BE49-F238E27FC236}">
                <a16:creationId xmlns:a16="http://schemas.microsoft.com/office/drawing/2014/main" id="{26ED01ED-07A5-EF42-BB02-33F0D4D333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2" name="Notes Placeholder 2">
            <a:extLst>
              <a:ext uri="{FF2B5EF4-FFF2-40B4-BE49-F238E27FC236}">
                <a16:creationId xmlns:a16="http://schemas.microsoft.com/office/drawing/2014/main" id="{4134D99A-51E6-4F49-B484-C6F4FEBC02B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0483" name="Slide Number Placeholder 3">
            <a:extLst>
              <a:ext uri="{FF2B5EF4-FFF2-40B4-BE49-F238E27FC236}">
                <a16:creationId xmlns:a16="http://schemas.microsoft.com/office/drawing/2014/main" id="{957BE398-4B18-7043-A60D-C36993FCAD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4280A60-42F2-E345-B92B-611C4CB3E208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3</a:t>
            </a:fld>
            <a:endParaRPr lang="en-US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260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>
            <a:extLst>
              <a:ext uri="{FF2B5EF4-FFF2-40B4-BE49-F238E27FC236}">
                <a16:creationId xmlns:a16="http://schemas.microsoft.com/office/drawing/2014/main" id="{6E741012-FD47-D941-AC82-8737D32F72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0" name="Notes Placeholder 2">
            <a:extLst>
              <a:ext uri="{FF2B5EF4-FFF2-40B4-BE49-F238E27FC236}">
                <a16:creationId xmlns:a16="http://schemas.microsoft.com/office/drawing/2014/main" id="{2922E3E1-3982-C74D-BDB2-1F62E2383C7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9EC0534A-3961-6744-9F08-B931A86D2C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462E08AA-0D47-4642-9ED5-AB83AA510FA4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4</a:t>
            </a:fld>
            <a:endParaRPr lang="en-US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223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14DD0881-E553-F64F-8B24-0C24F8A4FD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7D1907C2-0560-364C-A1FD-89DE8022997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DDD89868-8A69-134A-B6CE-67BDF7C544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1557A5F-FAE1-AB4C-9DE9-2695B24856A1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5</a:t>
            </a:fld>
            <a:endParaRPr lang="en-US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519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6D5CC704-C00D-254B-A57F-CAA6D8BCD6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FDB770CE-65B8-604D-9C39-1795BDE069E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C9078B6F-F4A1-D446-8A54-CC1ADEB8F4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5D50E65-C9EF-D241-A0B3-8D66355E6BEF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6</a:t>
            </a:fld>
            <a:endParaRPr lang="en-US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492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>
            <a:extLst>
              <a:ext uri="{FF2B5EF4-FFF2-40B4-BE49-F238E27FC236}">
                <a16:creationId xmlns:a16="http://schemas.microsoft.com/office/drawing/2014/main" id="{0F2F0229-8D75-2C48-ACD6-2F8D689377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4" name="Notes Placeholder 2">
            <a:extLst>
              <a:ext uri="{FF2B5EF4-FFF2-40B4-BE49-F238E27FC236}">
                <a16:creationId xmlns:a16="http://schemas.microsoft.com/office/drawing/2014/main" id="{115D32E5-C520-2E49-8966-3DBE4330F2F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8675" name="Slide Number Placeholder 3">
            <a:extLst>
              <a:ext uri="{FF2B5EF4-FFF2-40B4-BE49-F238E27FC236}">
                <a16:creationId xmlns:a16="http://schemas.microsoft.com/office/drawing/2014/main" id="{9D3A7AD8-51B5-4841-AF7D-6A25737496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02AED8F-66E3-B94D-A746-955CBA2873A0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7</a:t>
            </a:fld>
            <a:endParaRPr lang="en-US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743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>
            <a:extLst>
              <a:ext uri="{FF2B5EF4-FFF2-40B4-BE49-F238E27FC236}">
                <a16:creationId xmlns:a16="http://schemas.microsoft.com/office/drawing/2014/main" id="{2D9A38CF-B3C0-014E-893B-D7BEB1FF73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2" name="Notes Placeholder 2">
            <a:extLst>
              <a:ext uri="{FF2B5EF4-FFF2-40B4-BE49-F238E27FC236}">
                <a16:creationId xmlns:a16="http://schemas.microsoft.com/office/drawing/2014/main" id="{C98E6D4C-C4BC-C540-A665-00B7BB2160A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0723" name="Slide Number Placeholder 3">
            <a:extLst>
              <a:ext uri="{FF2B5EF4-FFF2-40B4-BE49-F238E27FC236}">
                <a16:creationId xmlns:a16="http://schemas.microsoft.com/office/drawing/2014/main" id="{F4450C54-56FA-C443-90A8-A05BDCF73C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91C33311-C8B5-B549-A18D-2B4427E39117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8</a:t>
            </a:fld>
            <a:endParaRPr lang="en-US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299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>
            <a:extLst>
              <a:ext uri="{FF2B5EF4-FFF2-40B4-BE49-F238E27FC236}">
                <a16:creationId xmlns:a16="http://schemas.microsoft.com/office/drawing/2014/main" id="{878DC538-91E9-5949-AEFE-842558762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0" name="Notes Placeholder 2">
            <a:extLst>
              <a:ext uri="{FF2B5EF4-FFF2-40B4-BE49-F238E27FC236}">
                <a16:creationId xmlns:a16="http://schemas.microsoft.com/office/drawing/2014/main" id="{65198482-C37A-F047-90DF-0C68C9B89C0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2771" name="Slide Number Placeholder 3">
            <a:extLst>
              <a:ext uri="{FF2B5EF4-FFF2-40B4-BE49-F238E27FC236}">
                <a16:creationId xmlns:a16="http://schemas.microsoft.com/office/drawing/2014/main" id="{4C53AFEE-AFCB-7944-88F0-419EDC6266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96DED9EC-3034-9240-8674-8A051EE6F643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9</a:t>
            </a:fld>
            <a:endParaRPr lang="en-US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966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354B69-81E5-2A45-B7C6-C0FC2101BA5E}" type="datetime1">
              <a:rPr lang="en-US" smtClean="0"/>
              <a:t>1/19/23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SAGE2017-18: 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72FA9F-9DF2-1A4C-8229-09B0F22F447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499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B4D95B-936D-6D49-B65E-D52C089E1042}" type="datetime1">
              <a:rPr lang="en-US" smtClean="0"/>
              <a:t>1/19/23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SAGE2017-18: 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FA8710-8233-C842-98A3-587A3076E89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269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CA44BF-EDF1-AA4A-8AF7-C2FEC71CBC6E}" type="datetime1">
              <a:rPr lang="en-US" smtClean="0"/>
              <a:t>1/19/23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SAGE2017-18: 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5DE9EF-ADBE-5C4D-AB19-806AF3A11D8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737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2E51C6-3618-BD46-AE79-67225494F355}" type="datetime1">
              <a:rPr lang="en-US" smtClean="0"/>
              <a:t>1/19/23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SAGE2017-18: 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9D4AD3-40E0-D84D-86E8-7257B64BDD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583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A90742-1729-B840-839F-19830FB3670F}" type="datetime1">
              <a:rPr lang="en-US" smtClean="0"/>
              <a:t>1/19/23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SAGE2017-18: 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90B0C0-7C05-1544-9119-DBD0F3F1779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371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65A1DB-6899-8B47-8002-ECA6C5595975}" type="datetime1">
              <a:rPr lang="en-US" smtClean="0"/>
              <a:t>1/19/23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SAGE2017-18: Introduction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5DD2EB-41E7-7149-AA14-D87228CE585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96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683889-B896-7742-976F-55F44A6427F7}" type="datetime1">
              <a:rPr lang="en-US" smtClean="0"/>
              <a:t>1/19/23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SAGE2017-18: Introduction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FE6770-7899-1D4F-8654-C3F2E04D34F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083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878F7A-8F99-4E4A-8FC4-7354C9D10C8A}" type="datetime1">
              <a:rPr lang="en-US" smtClean="0"/>
              <a:t>1/19/23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SAGE2017-18: Introduction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A9FBF6-5BCF-FE42-8DE7-650D562B326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639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9D924B-AB85-8544-B532-097D3E9209A1}" type="datetime1">
              <a:rPr lang="en-US" smtClean="0"/>
              <a:t>1/19/23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SAGE2017-18: Introduction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0F3AFE-6919-8849-9474-557A7D6C963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239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6460F2-830E-D84A-A62D-D236EB56389F}" type="datetime1">
              <a:rPr lang="en-US" smtClean="0"/>
              <a:t>1/19/23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SAGE2017-18: Introduction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000FE3-0E80-344D-9E96-FBD68C83F7E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335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881D5A-1060-0C4D-AD5F-F7E72713A5D0}" type="datetime1">
              <a:rPr lang="en-US" smtClean="0"/>
              <a:t>1/19/23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SAGE2017-18: Introduction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268C9F-928B-CA49-BE59-4F8CA607179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0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E231A19-43AD-9D46-B64B-65FD761EDF14}" type="datetime1">
              <a:rPr lang="en-US" smtClean="0"/>
              <a:t>1/19/23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SAGE2017-18: 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38DA2D2-436B-8A4B-98D7-B896E3F33E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822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jpeg"/><Relationship Id="rId4" Type="http://schemas.openxmlformats.org/officeDocument/2006/relationships/image" Target="../media/image31.png"/><Relationship Id="rId9" Type="http://schemas.openxmlformats.org/officeDocument/2006/relationships/image" Target="../media/image36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8"/>
          <p:cNvPicPr>
            <a:picLocks noChangeAspect="1"/>
          </p:cNvPicPr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8719" y="3250999"/>
            <a:ext cx="3027364" cy="3090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Rectangle 4"/>
          <p:cNvSpPr>
            <a:spLocks noChangeArrowheads="1"/>
          </p:cNvSpPr>
          <p:nvPr/>
        </p:nvSpPr>
        <p:spPr bwMode="auto">
          <a:xfrm>
            <a:off x="1777997" y="207841"/>
            <a:ext cx="8385175" cy="140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4800" b="1" dirty="0">
                <a:solidFill>
                  <a:srgbClr val="0000FF"/>
                </a:solidFill>
              </a:rPr>
              <a:t>‘Sequence a Genome’ (SAGE)</a:t>
            </a:r>
          </a:p>
          <a:p>
            <a:pPr algn="ctr">
              <a:spcBef>
                <a:spcPts val="600"/>
              </a:spcBef>
            </a:pPr>
            <a:r>
              <a:rPr lang="en-US" altLang="ja-JP" sz="3200" b="1" dirty="0"/>
              <a:t>Master Molecular Life Sciences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453" y="3737910"/>
            <a:ext cx="2534191" cy="21033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60627" y="2887935"/>
            <a:ext cx="1880871" cy="35512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30690" y="6439137"/>
            <a:ext cx="107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Assembly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27471" y="6439137"/>
            <a:ext cx="1242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Annotation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400268" y="6439137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Analysis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0" y="2724232"/>
            <a:ext cx="11950262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ight Arrow 4"/>
          <p:cNvSpPr/>
          <p:nvPr/>
        </p:nvSpPr>
        <p:spPr>
          <a:xfrm>
            <a:off x="3498224" y="4457393"/>
            <a:ext cx="824686" cy="72741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7872832" y="4457393"/>
            <a:ext cx="735550" cy="72741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78006" y="1750194"/>
            <a:ext cx="6185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Philipp Engel </a:t>
            </a:r>
          </a:p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Department of Fundamental Microbiology, UNIL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72FA9F-9DF2-1A4C-8229-09B0F22F447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57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4">
            <a:extLst>
              <a:ext uri="{FF2B5EF4-FFF2-40B4-BE49-F238E27FC236}">
                <a16:creationId xmlns:a16="http://schemas.microsoft.com/office/drawing/2014/main" id="{10621BDE-AF18-0640-A299-BE8A216924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043" y="130176"/>
            <a:ext cx="93900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/>
              <a:t>Complete genome = good genome?</a:t>
            </a:r>
          </a:p>
        </p:txBody>
      </p:sp>
      <p:sp>
        <p:nvSpPr>
          <p:cNvPr id="33795" name="TextBox 4">
            <a:extLst>
              <a:ext uri="{FF2B5EF4-FFF2-40B4-BE49-F238E27FC236}">
                <a16:creationId xmlns:a16="http://schemas.microsoft.com/office/drawing/2014/main" id="{63F6D475-5ECD-5042-AE05-F6890E6A63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8075" y="-639763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pic>
        <p:nvPicPr>
          <p:cNvPr id="33796" name="Picture 1" descr="Screen Shot 2021-11-29 at 20.53.56.png">
            <a:extLst>
              <a:ext uri="{FF2B5EF4-FFF2-40B4-BE49-F238E27FC236}">
                <a16:creationId xmlns:a16="http://schemas.microsoft.com/office/drawing/2014/main" id="{424C3738-27C6-F340-A1C3-537913431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832350"/>
            <a:ext cx="9144000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Picture 8" descr="Screen Shot 2021-11-29 at 20.57.16.png">
            <a:extLst>
              <a:ext uri="{FF2B5EF4-FFF2-40B4-BE49-F238E27FC236}">
                <a16:creationId xmlns:a16="http://schemas.microsoft.com/office/drawing/2014/main" id="{A02E0EE3-1E5E-4144-99DE-3C5C2EAE29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0" y="1203326"/>
            <a:ext cx="3868738" cy="283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Down Arrow 11">
            <a:extLst>
              <a:ext uri="{FF2B5EF4-FFF2-40B4-BE49-F238E27FC236}">
                <a16:creationId xmlns:a16="http://schemas.microsoft.com/office/drawing/2014/main" id="{93DA83C3-2366-C040-8AE1-A755B67C6F46}"/>
              </a:ext>
            </a:extLst>
          </p:cNvPr>
          <p:cNvSpPr/>
          <p:nvPr/>
        </p:nvSpPr>
        <p:spPr>
          <a:xfrm>
            <a:off x="5997576" y="4176713"/>
            <a:ext cx="690563" cy="50800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799" name="TextBox 12">
            <a:extLst>
              <a:ext uri="{FF2B5EF4-FFF2-40B4-BE49-F238E27FC236}">
                <a16:creationId xmlns:a16="http://schemas.microsoft.com/office/drawing/2014/main" id="{0146C816-9137-1A42-A9F1-19823C1A0F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1288" y="6205538"/>
            <a:ext cx="35052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Font typeface="Wingdings" pitchFamily="2" charset="2"/>
              <a:buChar char="à"/>
            </a:pPr>
            <a:r>
              <a:rPr lang="en-US" altLang="en-US" sz="1800">
                <a:sym typeface="Wingdings" pitchFamily="2" charset="2"/>
              </a:rPr>
              <a:t>All essential genes present?</a:t>
            </a:r>
          </a:p>
          <a:p>
            <a:pPr eaLnBrk="1" hangingPunct="1">
              <a:buFont typeface="Wingdings" pitchFamily="2" charset="2"/>
              <a:buChar char="à"/>
            </a:pPr>
            <a:r>
              <a:rPr lang="en-US" altLang="en-US" sz="1800">
                <a:sym typeface="Wingdings" pitchFamily="2" charset="2"/>
              </a:rPr>
              <a:t>Single copies of essential genes?</a:t>
            </a:r>
            <a:endParaRPr lang="en-US" altLang="en-US" sz="180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9126A92-F13B-4A4C-9145-16EF5F323823}"/>
              </a:ext>
            </a:extLst>
          </p:cNvPr>
          <p:cNvSpPr/>
          <p:nvPr/>
        </p:nvSpPr>
        <p:spPr>
          <a:xfrm>
            <a:off x="7888289" y="1404939"/>
            <a:ext cx="2682875" cy="828675"/>
          </a:xfrm>
          <a:prstGeom prst="roundRect">
            <a:avLst/>
          </a:prstGeom>
          <a:solidFill>
            <a:srgbClr val="EFB0CF">
              <a:alpha val="5882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AF2012-FBED-1746-B241-DC77EF27CEFE}"/>
              </a:ext>
            </a:extLst>
          </p:cNvPr>
          <p:cNvSpPr txBox="1"/>
          <p:nvPr/>
        </p:nvSpPr>
        <p:spPr>
          <a:xfrm>
            <a:off x="7999414" y="1449389"/>
            <a:ext cx="236301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Lectures: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Genome annotation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FBAF76-F19D-754C-8978-70C5541CF45A}"/>
              </a:ext>
            </a:extLst>
          </p:cNvPr>
          <p:cNvCxnSpPr/>
          <p:nvPr/>
        </p:nvCxnSpPr>
        <p:spPr>
          <a:xfrm>
            <a:off x="-9377" y="816769"/>
            <a:ext cx="9039285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07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4">
            <a:extLst>
              <a:ext uri="{FF2B5EF4-FFF2-40B4-BE49-F238E27FC236}">
                <a16:creationId xmlns:a16="http://schemas.microsoft.com/office/drawing/2014/main" id="{9A279D75-2769-9D43-95C5-630CE4944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043" y="130176"/>
            <a:ext cx="93900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 err="1"/>
              <a:t>CheckM</a:t>
            </a:r>
            <a:r>
              <a:rPr lang="en-US" altLang="en-US" sz="3600" b="1" dirty="0"/>
              <a:t> checks several quality factors</a:t>
            </a:r>
          </a:p>
        </p:txBody>
      </p:sp>
      <p:sp>
        <p:nvSpPr>
          <p:cNvPr id="35843" name="TextBox 4">
            <a:extLst>
              <a:ext uri="{FF2B5EF4-FFF2-40B4-BE49-F238E27FC236}">
                <a16:creationId xmlns:a16="http://schemas.microsoft.com/office/drawing/2014/main" id="{3F32A838-A5DA-B149-A09A-2AC5628312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8075" y="-639763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pic>
        <p:nvPicPr>
          <p:cNvPr id="35844" name="Picture 2" descr="Screen Shot 2021-11-29 at 21.09.25.png">
            <a:extLst>
              <a:ext uri="{FF2B5EF4-FFF2-40B4-BE49-F238E27FC236}">
                <a16:creationId xmlns:a16="http://schemas.microsoft.com/office/drawing/2014/main" id="{A3401102-3BB9-2745-AD17-5AD7AA867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45" y="1704972"/>
            <a:ext cx="10462003" cy="2633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1A4670BB-E6D6-744C-A0F9-7BEA3AA0EBF3}"/>
              </a:ext>
            </a:extLst>
          </p:cNvPr>
          <p:cNvSpPr/>
          <p:nvPr/>
        </p:nvSpPr>
        <p:spPr>
          <a:xfrm>
            <a:off x="2116139" y="5334001"/>
            <a:ext cx="1101725" cy="98742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846" name="TextBox 5">
            <a:extLst>
              <a:ext uri="{FF2B5EF4-FFF2-40B4-BE49-F238E27FC236}">
                <a16:creationId xmlns:a16="http://schemas.microsoft.com/office/drawing/2014/main" id="{B58D2D51-7D64-0145-AF29-5888171134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3289" y="5530850"/>
            <a:ext cx="733072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/>
              <a:t>This can be reported with the publication to demonstrate that we have high quality complete genomes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CEA27C-8C74-3049-A3F0-CECDB9AC2140}"/>
              </a:ext>
            </a:extLst>
          </p:cNvPr>
          <p:cNvCxnSpPr/>
          <p:nvPr/>
        </p:nvCxnSpPr>
        <p:spPr>
          <a:xfrm>
            <a:off x="-9377" y="816769"/>
            <a:ext cx="9039285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815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4">
            <a:extLst>
              <a:ext uri="{FF2B5EF4-FFF2-40B4-BE49-F238E27FC236}">
                <a16:creationId xmlns:a16="http://schemas.microsoft.com/office/drawing/2014/main" id="{1C48E892-9383-7344-A80D-E85E3B22C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62" y="130176"/>
            <a:ext cx="93900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/>
              <a:t>Functional annotation of genomes: DRAM</a:t>
            </a:r>
          </a:p>
        </p:txBody>
      </p:sp>
      <p:sp>
        <p:nvSpPr>
          <p:cNvPr id="37891" name="TextBox 4">
            <a:extLst>
              <a:ext uri="{FF2B5EF4-FFF2-40B4-BE49-F238E27FC236}">
                <a16:creationId xmlns:a16="http://schemas.microsoft.com/office/drawing/2014/main" id="{7A9AAC9A-45B9-2241-9034-0385EE156A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7288" y="1987550"/>
            <a:ext cx="22526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i="1">
                <a:solidFill>
                  <a:srgbClr val="A94D7A"/>
                </a:solidFill>
              </a:rPr>
              <a:t>Structural annotation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ECAA74-0CB4-804A-B7A1-520B18DBA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851"/>
          <a:stretch>
            <a:fillRect/>
          </a:stretch>
        </p:blipFill>
        <p:spPr bwMode="auto">
          <a:xfrm>
            <a:off x="6640514" y="1193801"/>
            <a:ext cx="3533775" cy="550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3" name="TextBox 5">
            <a:extLst>
              <a:ext uri="{FF2B5EF4-FFF2-40B4-BE49-F238E27FC236}">
                <a16:creationId xmlns:a16="http://schemas.microsoft.com/office/drawing/2014/main" id="{BC8557D1-297B-3648-9831-21466B8CC5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7138" y="1439863"/>
            <a:ext cx="1962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1"/>
              <a:t>Genome sequence</a:t>
            </a:r>
          </a:p>
        </p:txBody>
      </p:sp>
      <p:sp>
        <p:nvSpPr>
          <p:cNvPr id="37894" name="TextBox 13">
            <a:extLst>
              <a:ext uri="{FF2B5EF4-FFF2-40B4-BE49-F238E27FC236}">
                <a16:creationId xmlns:a16="http://schemas.microsoft.com/office/drawing/2014/main" id="{E65A3577-BD0D-3744-9461-20635FAC0F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5126" y="2689225"/>
            <a:ext cx="3686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1"/>
              <a:t>Genome features (ORFs, genes, CDS)</a:t>
            </a:r>
          </a:p>
        </p:txBody>
      </p:sp>
      <p:sp>
        <p:nvSpPr>
          <p:cNvPr id="37895" name="TextBox 14">
            <a:extLst>
              <a:ext uri="{FF2B5EF4-FFF2-40B4-BE49-F238E27FC236}">
                <a16:creationId xmlns:a16="http://schemas.microsoft.com/office/drawing/2014/main" id="{5E73B549-5B3B-E54B-8E8A-804AB5572E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0063" y="3946525"/>
            <a:ext cx="3416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1"/>
              <a:t>Functional description of features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98C08C95-E89B-9F4F-8753-1C03EBC2251A}"/>
              </a:ext>
            </a:extLst>
          </p:cNvPr>
          <p:cNvSpPr/>
          <p:nvPr/>
        </p:nvSpPr>
        <p:spPr>
          <a:xfrm>
            <a:off x="3217864" y="1933576"/>
            <a:ext cx="479425" cy="606425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E8FEFEBC-6E2E-FE41-891E-161B17F7C219}"/>
              </a:ext>
            </a:extLst>
          </p:cNvPr>
          <p:cNvSpPr/>
          <p:nvPr/>
        </p:nvSpPr>
        <p:spPr>
          <a:xfrm>
            <a:off x="3217864" y="3243264"/>
            <a:ext cx="479425" cy="606425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898" name="TextBox 17">
            <a:extLst>
              <a:ext uri="{FF2B5EF4-FFF2-40B4-BE49-F238E27FC236}">
                <a16:creationId xmlns:a16="http://schemas.microsoft.com/office/drawing/2014/main" id="{1D67D493-473B-FD42-BA7B-814146A8F7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688" y="3298825"/>
            <a:ext cx="23098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i="1">
                <a:solidFill>
                  <a:srgbClr val="A94D7A"/>
                </a:solidFill>
              </a:rPr>
              <a:t>Functional annotation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AFC4AB-A344-CB40-BB02-C7E3091BE0F9}"/>
              </a:ext>
            </a:extLst>
          </p:cNvPr>
          <p:cNvSpPr txBox="1"/>
          <p:nvPr/>
        </p:nvSpPr>
        <p:spPr>
          <a:xfrm>
            <a:off x="1671639" y="4767264"/>
            <a:ext cx="4841875" cy="1754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Idea of functional annotation: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no experiments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but based on homology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if similar to gene with described function, then same function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Comparison: genome </a:t>
            </a:r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vs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database of functions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3D977A-EF4A-7B4F-95DE-E3185EB5F2B8}"/>
              </a:ext>
            </a:extLst>
          </p:cNvPr>
          <p:cNvCxnSpPr/>
          <p:nvPr/>
        </p:nvCxnSpPr>
        <p:spPr>
          <a:xfrm>
            <a:off x="-9377" y="816769"/>
            <a:ext cx="9039285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56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4">
            <a:extLst>
              <a:ext uri="{FF2B5EF4-FFF2-40B4-BE49-F238E27FC236}">
                <a16:creationId xmlns:a16="http://schemas.microsoft.com/office/drawing/2014/main" id="{0D547076-54FD-7D4F-A332-45D063891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317" y="130176"/>
            <a:ext cx="1106929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/>
              <a:t>Put genomes into context (=Comparative genomics)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3E666D9-B933-D248-934C-28B46DD60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9563" y="4214813"/>
            <a:ext cx="5080000" cy="2538412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42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cs typeface="ＭＳ Ｐゴシック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9F83AA3-F369-9844-A15D-65451CAE3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9564" y="1098551"/>
            <a:ext cx="4905375" cy="294957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42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cs typeface="ＭＳ Ｐゴシック" charset="0"/>
            </a:endParaRPr>
          </a:p>
        </p:txBody>
      </p:sp>
      <p:pic>
        <p:nvPicPr>
          <p:cNvPr id="20" name="Picture 6" descr="Screen Shot 2016-11-28 at 9.51.29 PM.png">
            <a:extLst>
              <a:ext uri="{FF2B5EF4-FFF2-40B4-BE49-F238E27FC236}">
                <a16:creationId xmlns:a16="http://schemas.microsoft.com/office/drawing/2014/main" id="{288CDEDD-0C79-A44B-BBFF-40AB10264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" r="5835"/>
          <a:stretch>
            <a:fillRect/>
          </a:stretch>
        </p:blipFill>
        <p:spPr bwMode="auto">
          <a:xfrm>
            <a:off x="1681164" y="4910139"/>
            <a:ext cx="4827587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2" name="Picture 8" descr="Screen Shot 2016-11-28 at 9.53.02 PM.png">
            <a:extLst>
              <a:ext uri="{FF2B5EF4-FFF2-40B4-BE49-F238E27FC236}">
                <a16:creationId xmlns:a16="http://schemas.microsoft.com/office/drawing/2014/main" id="{D80F2182-EE2C-2D4A-860F-54B61A9C9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5" r="5539" b="5421"/>
          <a:stretch>
            <a:fillRect/>
          </a:stretch>
        </p:blipFill>
        <p:spPr bwMode="auto">
          <a:xfrm>
            <a:off x="1831976" y="1460500"/>
            <a:ext cx="4416425" cy="248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3" name="TextBox 9">
            <a:extLst>
              <a:ext uri="{FF2B5EF4-FFF2-40B4-BE49-F238E27FC236}">
                <a16:creationId xmlns:a16="http://schemas.microsoft.com/office/drawing/2014/main" id="{F5FFCF6D-CE52-094D-841C-F17E63E246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4026" y="1098550"/>
            <a:ext cx="35036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FF0000"/>
                </a:solidFill>
              </a:rPr>
              <a:t>1</a:t>
            </a:r>
            <a:r>
              <a:rPr lang="en-US" altLang="en-US" sz="2000" baseline="30000">
                <a:solidFill>
                  <a:srgbClr val="FF0000"/>
                </a:solidFill>
              </a:rPr>
              <a:t>st</a:t>
            </a:r>
            <a:r>
              <a:rPr lang="en-US" altLang="en-US" sz="2000">
                <a:solidFill>
                  <a:srgbClr val="FF0000"/>
                </a:solidFill>
              </a:rPr>
              <a:t> genome paper: Science 1995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E6288F-53DB-6A48-AB14-E197C5232F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4026" y="4465638"/>
            <a:ext cx="35591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FF0000"/>
                </a:solidFill>
              </a:rPr>
              <a:t>2</a:t>
            </a:r>
            <a:r>
              <a:rPr lang="en-US" altLang="en-US" sz="2000" baseline="30000">
                <a:solidFill>
                  <a:srgbClr val="FF0000"/>
                </a:solidFill>
              </a:rPr>
              <a:t>nd</a:t>
            </a:r>
            <a:r>
              <a:rPr lang="en-US" altLang="en-US" sz="2000">
                <a:solidFill>
                  <a:srgbClr val="FF0000"/>
                </a:solidFill>
              </a:rPr>
              <a:t> genome paper: Science 1995</a:t>
            </a:r>
          </a:p>
        </p:txBody>
      </p:sp>
      <p:sp>
        <p:nvSpPr>
          <p:cNvPr id="24" name="Curved Up Arrow 23">
            <a:extLst>
              <a:ext uri="{FF2B5EF4-FFF2-40B4-BE49-F238E27FC236}">
                <a16:creationId xmlns:a16="http://schemas.microsoft.com/office/drawing/2014/main" id="{E66E2A3E-EC6B-5944-B5D1-72D4550735EE}"/>
              </a:ext>
            </a:extLst>
          </p:cNvPr>
          <p:cNvSpPr/>
          <p:nvPr/>
        </p:nvSpPr>
        <p:spPr>
          <a:xfrm rot="5400000" flipV="1">
            <a:off x="6728620" y="3083720"/>
            <a:ext cx="1628775" cy="1500187"/>
          </a:xfrm>
          <a:prstGeom prst="curvedUp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5ADB77-5736-E046-9EC8-7C4F02EC77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6576" y="3238501"/>
            <a:ext cx="184281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>
                <a:solidFill>
                  <a:srgbClr val="FF0000"/>
                </a:solidFill>
              </a:rPr>
              <a:t>Comparative </a:t>
            </a:r>
          </a:p>
          <a:p>
            <a:pPr algn="ctr" eaLnBrk="1" hangingPunct="1"/>
            <a:r>
              <a:rPr lang="en-US" altLang="en-US">
                <a:solidFill>
                  <a:srgbClr val="FF0000"/>
                </a:solidFill>
              </a:rPr>
              <a:t>genomics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B9E726-DD92-9649-876A-EAF07CDD160C}"/>
              </a:ext>
            </a:extLst>
          </p:cNvPr>
          <p:cNvSpPr txBox="1"/>
          <p:nvPr/>
        </p:nvSpPr>
        <p:spPr>
          <a:xfrm>
            <a:off x="6792914" y="1111251"/>
            <a:ext cx="3813175" cy="1477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Pathogen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Upper respiratory tract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Extracellular, host-associated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Meningitis, Bacteremia, Pneumonia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Genome size: 1.83 Mb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BF8F86-74C0-8547-A9D4-C34295290EA3}"/>
              </a:ext>
            </a:extLst>
          </p:cNvPr>
          <p:cNvSpPr txBox="1"/>
          <p:nvPr/>
        </p:nvSpPr>
        <p:spPr>
          <a:xfrm>
            <a:off x="6792914" y="4759326"/>
            <a:ext cx="3736975" cy="1477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Pathogen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Urinary/genital tract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Intra/extracellular, host-associated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Urethritis, pelvic inflammations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Genome size:  0.58 Mb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4E93F2-E881-9A4D-9382-C8150AA20E2B}"/>
              </a:ext>
            </a:extLst>
          </p:cNvPr>
          <p:cNvCxnSpPr/>
          <p:nvPr/>
        </p:nvCxnSpPr>
        <p:spPr>
          <a:xfrm>
            <a:off x="-9377" y="816769"/>
            <a:ext cx="9039285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0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3" grpId="0"/>
      <p:bldP spid="24" grpId="0" animBg="1"/>
      <p:bldP spid="25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4">
            <a:extLst>
              <a:ext uri="{FF2B5EF4-FFF2-40B4-BE49-F238E27FC236}">
                <a16:creationId xmlns:a16="http://schemas.microsoft.com/office/drawing/2014/main" id="{3B579542-D183-5146-8F55-49EA8F871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756" y="130176"/>
            <a:ext cx="93900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/>
              <a:t>Put genomes into context!</a:t>
            </a:r>
          </a:p>
        </p:txBody>
      </p:sp>
      <p:sp>
        <p:nvSpPr>
          <p:cNvPr id="41987" name="TextBox 1">
            <a:extLst>
              <a:ext uri="{FF2B5EF4-FFF2-40B4-BE49-F238E27FC236}">
                <a16:creationId xmlns:a16="http://schemas.microsoft.com/office/drawing/2014/main" id="{380D1F43-B53A-B84D-9750-D7B3437BE0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168" y="1224758"/>
            <a:ext cx="10707962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b="1" dirty="0"/>
              <a:t>Which genomes to compare?</a:t>
            </a:r>
          </a:p>
          <a:p>
            <a:pPr eaLnBrk="1" hangingPunct="1"/>
            <a:endParaRPr lang="en-US" altLang="en-US" sz="3200" b="1" dirty="0"/>
          </a:p>
          <a:p>
            <a:pPr eaLnBrk="1" hangingPunct="1"/>
            <a:r>
              <a:rPr lang="en-US" altLang="en-US" dirty="0"/>
              <a:t>	</a:t>
            </a:r>
            <a:r>
              <a:rPr lang="en-US" altLang="en-US" sz="3200" dirty="0">
                <a:sym typeface="Wingdings" pitchFamily="2" charset="2"/>
              </a:rPr>
              <a:t>1. Compare bacteria isolated from same environment</a:t>
            </a:r>
          </a:p>
          <a:p>
            <a:pPr eaLnBrk="1" hangingPunct="1"/>
            <a:r>
              <a:rPr lang="en-US" altLang="en-US" sz="3200" dirty="0">
                <a:sym typeface="Wingdings" pitchFamily="2" charset="2"/>
              </a:rPr>
              <a:t> </a:t>
            </a:r>
          </a:p>
          <a:p>
            <a:pPr eaLnBrk="1" hangingPunct="1"/>
            <a:r>
              <a:rPr lang="en-US" altLang="en-US" sz="3200" dirty="0">
                <a:sym typeface="Wingdings" pitchFamily="2" charset="2"/>
              </a:rPr>
              <a:t>	2. Compare to closely related </a:t>
            </a:r>
            <a:r>
              <a:rPr lang="en-US" altLang="en-US" sz="3200" dirty="0"/>
              <a:t>bacteria isolated from other 	    environments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DEC7B9-089C-0E4C-984C-E7E640AD0AF6}"/>
              </a:ext>
            </a:extLst>
          </p:cNvPr>
          <p:cNvCxnSpPr/>
          <p:nvPr/>
        </p:nvCxnSpPr>
        <p:spPr>
          <a:xfrm>
            <a:off x="-9377" y="816769"/>
            <a:ext cx="9039285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212877C-6DA0-9449-BBF6-B47B3A1FA2D6}"/>
              </a:ext>
            </a:extLst>
          </p:cNvPr>
          <p:cNvSpPr txBox="1"/>
          <p:nvPr/>
        </p:nvSpPr>
        <p:spPr>
          <a:xfrm>
            <a:off x="3149601" y="4978400"/>
            <a:ext cx="6836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ym typeface="Wingdings" pitchFamily="2" charset="2"/>
              </a:rPr>
              <a:t> </a:t>
            </a:r>
            <a:r>
              <a:rPr lang="en-US" sz="3200" b="1" dirty="0"/>
              <a:t>Depends on your research question!</a:t>
            </a:r>
          </a:p>
        </p:txBody>
      </p:sp>
    </p:spTree>
    <p:extLst>
      <p:ext uri="{BB962C8B-B14F-4D97-AF65-F5344CB8AC3E}">
        <p14:creationId xmlns:p14="http://schemas.microsoft.com/office/powerpoint/2010/main" val="3134044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4">
            <a:extLst>
              <a:ext uri="{FF2B5EF4-FFF2-40B4-BE49-F238E27FC236}">
                <a16:creationId xmlns:a16="http://schemas.microsoft.com/office/drawing/2014/main" id="{3B579542-D183-5146-8F55-49EA8F871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756" y="130176"/>
            <a:ext cx="1125437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>
                <a:sym typeface="Wingdings" pitchFamily="2" charset="2"/>
              </a:rPr>
              <a:t>Compare bacteria isolated from same environment</a:t>
            </a:r>
            <a:endParaRPr lang="en-US" altLang="en-US" sz="36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DEC7B9-089C-0E4C-984C-E7E640AD0AF6}"/>
              </a:ext>
            </a:extLst>
          </p:cNvPr>
          <p:cNvCxnSpPr/>
          <p:nvPr/>
        </p:nvCxnSpPr>
        <p:spPr>
          <a:xfrm>
            <a:off x="-9377" y="816769"/>
            <a:ext cx="9039285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9E561B9-B7CB-684D-8304-9B2831E00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66" y="1117899"/>
            <a:ext cx="11040534" cy="574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64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4">
            <a:extLst>
              <a:ext uri="{FF2B5EF4-FFF2-40B4-BE49-F238E27FC236}">
                <a16:creationId xmlns:a16="http://schemas.microsoft.com/office/drawing/2014/main" id="{3B579542-D183-5146-8F55-49EA8F871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756" y="130176"/>
            <a:ext cx="1125437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>
                <a:sym typeface="Wingdings" pitchFamily="2" charset="2"/>
              </a:rPr>
              <a:t>Compare bacteria isolated from same environment</a:t>
            </a:r>
            <a:endParaRPr lang="en-US" altLang="en-US" sz="36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DEC7B9-089C-0E4C-984C-E7E640AD0AF6}"/>
              </a:ext>
            </a:extLst>
          </p:cNvPr>
          <p:cNvCxnSpPr/>
          <p:nvPr/>
        </p:nvCxnSpPr>
        <p:spPr>
          <a:xfrm>
            <a:off x="-9377" y="816769"/>
            <a:ext cx="9039285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F714330-87AE-9D4B-A96F-0DF1B233E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857032"/>
            <a:ext cx="7303316" cy="59803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EF0D85-8F6E-A34D-B703-E576FCD2A7A4}"/>
              </a:ext>
            </a:extLst>
          </p:cNvPr>
          <p:cNvSpPr txBox="1"/>
          <p:nvPr/>
        </p:nvSpPr>
        <p:spPr>
          <a:xfrm>
            <a:off x="8132441" y="1219200"/>
            <a:ext cx="36531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Different water kefir isolates have different capabilities for sugar breakdown and utilization.</a:t>
            </a:r>
          </a:p>
          <a:p>
            <a:endParaRPr lang="en-US" sz="2000" dirty="0"/>
          </a:p>
          <a:p>
            <a:pPr marL="285750" indent="-285750">
              <a:buFont typeface="Wingdings" pitchFamily="2" charset="2"/>
              <a:buChar char="à"/>
            </a:pPr>
            <a:r>
              <a:rPr lang="en-US" sz="2000" dirty="0">
                <a:sym typeface="Wingdings" pitchFamily="2" charset="2"/>
              </a:rPr>
              <a:t>Niche partitioning?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2000" dirty="0">
                <a:sym typeface="Wingdings" pitchFamily="2" charset="2"/>
              </a:rPr>
              <a:t>Coexistence?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00193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4">
            <a:extLst>
              <a:ext uri="{FF2B5EF4-FFF2-40B4-BE49-F238E27FC236}">
                <a16:creationId xmlns:a16="http://schemas.microsoft.com/office/drawing/2014/main" id="{3B579542-D183-5146-8F55-49EA8F871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756" y="130176"/>
            <a:ext cx="93900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/>
              <a:t>Compare genomes to closely related bacteria</a:t>
            </a:r>
          </a:p>
        </p:txBody>
      </p:sp>
      <p:sp>
        <p:nvSpPr>
          <p:cNvPr id="17412" name="TextBox 2">
            <a:extLst>
              <a:ext uri="{FF2B5EF4-FFF2-40B4-BE49-F238E27FC236}">
                <a16:creationId xmlns:a16="http://schemas.microsoft.com/office/drawing/2014/main" id="{F80C0254-4EB7-924A-BEED-39FE0E0F7F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474" y="1200340"/>
            <a:ext cx="10755593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b="1" dirty="0"/>
              <a:t>Which are the next closely related bacteria?</a:t>
            </a:r>
          </a:p>
          <a:p>
            <a:pPr eaLnBrk="1" hangingPunct="1"/>
            <a:r>
              <a:rPr lang="en-US" altLang="en-US" sz="3200" b="1" dirty="0"/>
              <a:t>What is their phylogenetic relationships?</a:t>
            </a:r>
          </a:p>
          <a:p>
            <a:pPr eaLnBrk="1" hangingPunct="1"/>
            <a:r>
              <a:rPr lang="en-US" altLang="en-US" sz="3200" b="1" dirty="0"/>
              <a:t>How many/Which genes do they share?</a:t>
            </a:r>
          </a:p>
          <a:p>
            <a:pPr eaLnBrk="1" hangingPunct="1"/>
            <a:endParaRPr lang="en-US" altLang="en-US" sz="3200" b="1" dirty="0"/>
          </a:p>
          <a:p>
            <a:pPr marL="457200" indent="-457200" eaLnBrk="1" hangingPunct="1">
              <a:buFont typeface="Wingdings" pitchFamily="2" charset="2"/>
              <a:buChar char="à"/>
            </a:pPr>
            <a:r>
              <a:rPr lang="en-US" altLang="en-US" sz="3200" dirty="0">
                <a:sym typeface="Wingdings" pitchFamily="2" charset="2"/>
              </a:rPr>
              <a:t>Are water kefir bacteria evolutionary distant from bacteria isolated from other environments (other food, animal hosts)?</a:t>
            </a:r>
          </a:p>
          <a:p>
            <a:pPr marL="457200" indent="-457200" eaLnBrk="1" hangingPunct="1">
              <a:buFont typeface="Wingdings" pitchFamily="2" charset="2"/>
              <a:buChar char="à"/>
            </a:pPr>
            <a:r>
              <a:rPr lang="en-US" altLang="en-US" sz="3200" dirty="0">
                <a:sym typeface="Wingdings" pitchFamily="2" charset="2"/>
              </a:rPr>
              <a:t>Do water kefir bacteria possess specific gene sets needed to grow in water kefir environment?</a:t>
            </a:r>
            <a:endParaRPr lang="en-US" altLang="en-US" sz="32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DEC7B9-089C-0E4C-984C-E7E640AD0AF6}"/>
              </a:ext>
            </a:extLst>
          </p:cNvPr>
          <p:cNvCxnSpPr/>
          <p:nvPr/>
        </p:nvCxnSpPr>
        <p:spPr>
          <a:xfrm>
            <a:off x="-9377" y="816769"/>
            <a:ext cx="9039285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22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4">
            <a:extLst>
              <a:ext uri="{FF2B5EF4-FFF2-40B4-BE49-F238E27FC236}">
                <a16:creationId xmlns:a16="http://schemas.microsoft.com/office/drawing/2014/main" id="{AF5D2E79-ED9E-ED41-905C-7DF8BFB33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412" y="130176"/>
            <a:ext cx="93900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/>
              <a:t>Phylogenetic relationships of our isolates</a:t>
            </a:r>
          </a:p>
        </p:txBody>
      </p:sp>
      <p:pic>
        <p:nvPicPr>
          <p:cNvPr id="44035" name="Picture 2" descr="Screen Shot 2021-11-30 at 11.06.37.png">
            <a:extLst>
              <a:ext uri="{FF2B5EF4-FFF2-40B4-BE49-F238E27FC236}">
                <a16:creationId xmlns:a16="http://schemas.microsoft.com/office/drawing/2014/main" id="{85835B0E-07D7-084F-A2BA-8640DA976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212851"/>
            <a:ext cx="7697788" cy="518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6" name="TextBox 3">
            <a:extLst>
              <a:ext uri="{FF2B5EF4-FFF2-40B4-BE49-F238E27FC236}">
                <a16:creationId xmlns:a16="http://schemas.microsoft.com/office/drawing/2014/main" id="{F64EC8B3-082B-544C-8688-583CE4A0C1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819" y="5588616"/>
            <a:ext cx="664160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A94D7A"/>
                </a:solidFill>
              </a:rPr>
              <a:t>Genomes of five different Lactobacillus species</a:t>
            </a:r>
          </a:p>
          <a:p>
            <a:pPr eaLnBrk="1" hangingPunct="1"/>
            <a:r>
              <a:rPr lang="en-US" altLang="en-US" dirty="0">
                <a:solidFill>
                  <a:srgbClr val="A94D7A"/>
                </a:solidFill>
              </a:rPr>
              <a:t>	</a:t>
            </a:r>
            <a:r>
              <a:rPr lang="en-US" altLang="en-US" dirty="0">
                <a:solidFill>
                  <a:srgbClr val="A94D7A"/>
                </a:solidFill>
                <a:sym typeface="Wingdings" pitchFamily="2" charset="2"/>
              </a:rPr>
              <a:t> All coexisting in kefir?</a:t>
            </a:r>
          </a:p>
          <a:p>
            <a:pPr eaLnBrk="1" hangingPunct="1"/>
            <a:r>
              <a:rPr lang="en-US" altLang="en-US" dirty="0">
                <a:solidFill>
                  <a:srgbClr val="A94D7A"/>
                </a:solidFill>
                <a:sym typeface="Wingdings" pitchFamily="2" charset="2"/>
              </a:rPr>
              <a:t>	 No other bacteria in kefir?</a:t>
            </a:r>
            <a:endParaRPr lang="en-US" altLang="en-US" dirty="0">
              <a:solidFill>
                <a:srgbClr val="A94D7A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F68A5C-0FE7-B24C-889A-D926140F9A65}"/>
              </a:ext>
            </a:extLst>
          </p:cNvPr>
          <p:cNvSpPr/>
          <p:nvPr/>
        </p:nvSpPr>
        <p:spPr>
          <a:xfrm>
            <a:off x="8147050" y="2159001"/>
            <a:ext cx="635000" cy="790575"/>
          </a:xfrm>
          <a:prstGeom prst="rect">
            <a:avLst/>
          </a:prstGeom>
          <a:solidFill>
            <a:schemeClr val="accent2">
              <a:lumMod val="60000"/>
              <a:lumOff val="40000"/>
              <a:alpha val="3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FD604C-A9AC-A54E-A997-2869A71FD598}"/>
              </a:ext>
            </a:extLst>
          </p:cNvPr>
          <p:cNvSpPr/>
          <p:nvPr/>
        </p:nvSpPr>
        <p:spPr>
          <a:xfrm>
            <a:off x="8147051" y="2989263"/>
            <a:ext cx="1387475" cy="273050"/>
          </a:xfrm>
          <a:prstGeom prst="rect">
            <a:avLst/>
          </a:prstGeom>
          <a:solidFill>
            <a:schemeClr val="accent3">
              <a:lumMod val="40000"/>
              <a:lumOff val="60000"/>
              <a:alpha val="3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1A7A85-E492-364C-BA39-768051E13E5F}"/>
              </a:ext>
            </a:extLst>
          </p:cNvPr>
          <p:cNvSpPr/>
          <p:nvPr/>
        </p:nvSpPr>
        <p:spPr>
          <a:xfrm>
            <a:off x="8137525" y="3770313"/>
            <a:ext cx="1631950" cy="723900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AB4797-516D-E440-B55C-73B5491222B5}"/>
              </a:ext>
            </a:extLst>
          </p:cNvPr>
          <p:cNvSpPr/>
          <p:nvPr/>
        </p:nvSpPr>
        <p:spPr>
          <a:xfrm>
            <a:off x="8147050" y="4816476"/>
            <a:ext cx="1631950" cy="341313"/>
          </a:xfrm>
          <a:prstGeom prst="rect">
            <a:avLst/>
          </a:prstGeom>
          <a:solidFill>
            <a:schemeClr val="accent1">
              <a:lumMod val="60000"/>
              <a:lumOff val="40000"/>
              <a:alpha val="3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7893A9-8AAC-C54C-9A26-F98BC4B23280}"/>
              </a:ext>
            </a:extLst>
          </p:cNvPr>
          <p:cNvSpPr/>
          <p:nvPr/>
        </p:nvSpPr>
        <p:spPr>
          <a:xfrm>
            <a:off x="8137525" y="5197475"/>
            <a:ext cx="1631950" cy="1195388"/>
          </a:xfrm>
          <a:prstGeom prst="rect">
            <a:avLst/>
          </a:prstGeom>
          <a:solidFill>
            <a:schemeClr val="bg2">
              <a:lumMod val="75000"/>
              <a:alpha val="3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DE523B-BD4F-1C47-ABB8-5F0A5699663D}"/>
              </a:ext>
            </a:extLst>
          </p:cNvPr>
          <p:cNvCxnSpPr/>
          <p:nvPr/>
        </p:nvCxnSpPr>
        <p:spPr>
          <a:xfrm>
            <a:off x="-9377" y="816769"/>
            <a:ext cx="9039285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228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E54FFAB-A57B-5745-9534-F3CA82A1CF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0114" y="3767139"/>
            <a:ext cx="2281237" cy="369887"/>
          </a:xfrm>
          <a:prstGeom prst="roundRect">
            <a:avLst>
              <a:gd name="adj" fmla="val 16667"/>
            </a:avLst>
          </a:prstGeom>
          <a:solidFill>
            <a:srgbClr val="D7E4BD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7A16FF8-DAFA-D840-B7A2-E2D6F7344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0114" y="3135313"/>
            <a:ext cx="2281237" cy="354012"/>
          </a:xfrm>
          <a:prstGeom prst="roundRect">
            <a:avLst>
              <a:gd name="adj" fmla="val 16667"/>
            </a:avLst>
          </a:prstGeom>
          <a:solidFill>
            <a:srgbClr val="D7E4BD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390E9CD-E5AE-3143-98EF-C68DC6B22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0114" y="2470150"/>
            <a:ext cx="2281237" cy="369888"/>
          </a:xfrm>
          <a:prstGeom prst="roundRect">
            <a:avLst>
              <a:gd name="adj" fmla="val 16667"/>
            </a:avLst>
          </a:prstGeom>
          <a:solidFill>
            <a:srgbClr val="D7E4BD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BFDB245-353D-024C-9A55-944DE9DC5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0063" y="1814514"/>
            <a:ext cx="3117850" cy="369887"/>
          </a:xfrm>
          <a:prstGeom prst="roundRect">
            <a:avLst>
              <a:gd name="adj" fmla="val 16667"/>
            </a:avLst>
          </a:prstGeom>
          <a:solidFill>
            <a:srgbClr val="D7E4BD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48133" name="TextBox 2">
            <a:extLst>
              <a:ext uri="{FF2B5EF4-FFF2-40B4-BE49-F238E27FC236}">
                <a16:creationId xmlns:a16="http://schemas.microsoft.com/office/drawing/2014/main" id="{07E8E5FF-D169-CD41-ADA6-98A612517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4051" y="1817689"/>
            <a:ext cx="29638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Illumina/ONT sequence reads</a:t>
            </a:r>
          </a:p>
        </p:txBody>
      </p:sp>
      <p:sp>
        <p:nvSpPr>
          <p:cNvPr id="48134" name="TextBox 5">
            <a:extLst>
              <a:ext uri="{FF2B5EF4-FFF2-40B4-BE49-F238E27FC236}">
                <a16:creationId xmlns:a16="http://schemas.microsoft.com/office/drawing/2014/main" id="{F5B18D6E-5D9B-264E-83D5-76FB127FB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5851" y="2449514"/>
            <a:ext cx="19097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Genome assembly</a:t>
            </a:r>
          </a:p>
        </p:txBody>
      </p:sp>
      <p:sp>
        <p:nvSpPr>
          <p:cNvPr id="48135" name="TextBox 6">
            <a:extLst>
              <a:ext uri="{FF2B5EF4-FFF2-40B4-BE49-F238E27FC236}">
                <a16:creationId xmlns:a16="http://schemas.microsoft.com/office/drawing/2014/main" id="{490CA935-240F-9345-97F7-F02E77ADD3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8076" y="3097213"/>
            <a:ext cx="18653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Assembly analysis</a:t>
            </a:r>
          </a:p>
        </p:txBody>
      </p:sp>
      <p:sp>
        <p:nvSpPr>
          <p:cNvPr id="48136" name="TextBox 7">
            <a:extLst>
              <a:ext uri="{FF2B5EF4-FFF2-40B4-BE49-F238E27FC236}">
                <a16:creationId xmlns:a16="http://schemas.microsoft.com/office/drawing/2014/main" id="{06169503-85C9-4F41-B3C7-32DDB91157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3301" y="3746500"/>
            <a:ext cx="20748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Genome annotation</a:t>
            </a:r>
          </a:p>
        </p:txBody>
      </p:sp>
      <p:sp>
        <p:nvSpPr>
          <p:cNvPr id="28676" name="Down Arrow 28675">
            <a:extLst>
              <a:ext uri="{FF2B5EF4-FFF2-40B4-BE49-F238E27FC236}">
                <a16:creationId xmlns:a16="http://schemas.microsoft.com/office/drawing/2014/main" id="{996DF153-91B2-3F4E-8E90-0D81FE3239ED}"/>
              </a:ext>
            </a:extLst>
          </p:cNvPr>
          <p:cNvSpPr/>
          <p:nvPr/>
        </p:nvSpPr>
        <p:spPr>
          <a:xfrm>
            <a:off x="5580064" y="2241550"/>
            <a:ext cx="555625" cy="20955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" name="Down Arrow 36">
            <a:extLst>
              <a:ext uri="{FF2B5EF4-FFF2-40B4-BE49-F238E27FC236}">
                <a16:creationId xmlns:a16="http://schemas.microsoft.com/office/drawing/2014/main" id="{F5674951-1D3B-DA4E-A2A2-C6A8F607B75B}"/>
              </a:ext>
            </a:extLst>
          </p:cNvPr>
          <p:cNvSpPr/>
          <p:nvPr/>
        </p:nvSpPr>
        <p:spPr>
          <a:xfrm>
            <a:off x="5580064" y="2884488"/>
            <a:ext cx="555625" cy="20955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Down Arrow 37">
            <a:extLst>
              <a:ext uri="{FF2B5EF4-FFF2-40B4-BE49-F238E27FC236}">
                <a16:creationId xmlns:a16="http://schemas.microsoft.com/office/drawing/2014/main" id="{1032D7B0-DAAD-E84C-9DDB-CD9FB1C57073}"/>
              </a:ext>
            </a:extLst>
          </p:cNvPr>
          <p:cNvSpPr/>
          <p:nvPr/>
        </p:nvSpPr>
        <p:spPr>
          <a:xfrm>
            <a:off x="5580064" y="3535363"/>
            <a:ext cx="555625" cy="20955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8679" name="Straight Connector 28678">
            <a:extLst>
              <a:ext uri="{FF2B5EF4-FFF2-40B4-BE49-F238E27FC236}">
                <a16:creationId xmlns:a16="http://schemas.microsoft.com/office/drawing/2014/main" id="{09399B80-6083-2444-90C2-A83556C99B41}"/>
              </a:ext>
            </a:extLst>
          </p:cNvPr>
          <p:cNvCxnSpPr/>
          <p:nvPr/>
        </p:nvCxnSpPr>
        <p:spPr>
          <a:xfrm>
            <a:off x="1277938" y="4216400"/>
            <a:ext cx="954246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680" name="TextBox 28679">
            <a:extLst>
              <a:ext uri="{FF2B5EF4-FFF2-40B4-BE49-F238E27FC236}">
                <a16:creationId xmlns:a16="http://schemas.microsoft.com/office/drawing/2014/main" id="{DA6CFB80-52F9-7841-953A-E7A9985EC932}"/>
              </a:ext>
            </a:extLst>
          </p:cNvPr>
          <p:cNvSpPr txBox="1"/>
          <p:nvPr/>
        </p:nvSpPr>
        <p:spPr>
          <a:xfrm>
            <a:off x="1606551" y="1100139"/>
            <a:ext cx="1482725" cy="708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7</a:t>
            </a:r>
            <a:r>
              <a:rPr lang="en-US" sz="2000" baseline="30000">
                <a:solidFill>
                  <a:schemeClr val="bg1">
                    <a:lumMod val="50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th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 semester</a:t>
            </a:r>
          </a:p>
          <a:p>
            <a:pPr>
              <a:defRPr/>
            </a:pP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(autumn)</a:t>
            </a:r>
          </a:p>
        </p:txBody>
      </p:sp>
      <p:sp>
        <p:nvSpPr>
          <p:cNvPr id="48142" name="Rectangle 4">
            <a:extLst>
              <a:ext uri="{FF2B5EF4-FFF2-40B4-BE49-F238E27FC236}">
                <a16:creationId xmlns:a16="http://schemas.microsoft.com/office/drawing/2014/main" id="{934A71A7-0770-6646-A625-FBC84B2CBF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043" y="117476"/>
            <a:ext cx="93900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/>
              <a:t>Course concept – Sequencing bacteria!</a:t>
            </a:r>
          </a:p>
        </p:txBody>
      </p:sp>
      <p:sp>
        <p:nvSpPr>
          <p:cNvPr id="48144" name="TextBox 4">
            <a:extLst>
              <a:ext uri="{FF2B5EF4-FFF2-40B4-BE49-F238E27FC236}">
                <a16:creationId xmlns:a16="http://schemas.microsoft.com/office/drawing/2014/main" id="{BBBEBE18-B466-5E49-A4E9-8D4624981F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8075" y="-639763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42DFBD2D-2A7C-5D49-8964-D1399AE984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9276" y="1133475"/>
            <a:ext cx="3001963" cy="515938"/>
          </a:xfrm>
          <a:prstGeom prst="roundRect">
            <a:avLst>
              <a:gd name="adj" fmla="val 16667"/>
            </a:avLst>
          </a:prstGeom>
          <a:solidFill>
            <a:srgbClr val="FAC09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48146" name="TextBox 2">
            <a:extLst>
              <a:ext uri="{FF2B5EF4-FFF2-40B4-BE49-F238E27FC236}">
                <a16:creationId xmlns:a16="http://schemas.microsoft.com/office/drawing/2014/main" id="{7BCC6B2F-6E99-9A41-A216-C54A9B8A40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8800" y="1196975"/>
            <a:ext cx="3003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 b="1"/>
              <a:t>Sequence isolate genomes</a:t>
            </a:r>
          </a:p>
        </p:txBody>
      </p:sp>
      <p:pic>
        <p:nvPicPr>
          <p:cNvPr id="48147" name="Picture 52">
            <a:extLst>
              <a:ext uri="{FF2B5EF4-FFF2-40B4-BE49-F238E27FC236}">
                <a16:creationId xmlns:a16="http://schemas.microsoft.com/office/drawing/2014/main" id="{0CBD5F95-BB89-2649-A53B-A58495F4CD2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738" y="2308226"/>
            <a:ext cx="2106612" cy="210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Screen Shot 2021-11-30 at 09.46.57.png">
            <a:extLst>
              <a:ext uri="{FF2B5EF4-FFF2-40B4-BE49-F238E27FC236}">
                <a16:creationId xmlns:a16="http://schemas.microsoft.com/office/drawing/2014/main" id="{F72D637E-6CF5-564A-9F00-C9121F7F5C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75" y="4346576"/>
            <a:ext cx="5348288" cy="251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Bent-Up Arrow 3">
            <a:extLst>
              <a:ext uri="{FF2B5EF4-FFF2-40B4-BE49-F238E27FC236}">
                <a16:creationId xmlns:a16="http://schemas.microsoft.com/office/drawing/2014/main" id="{2889CAEB-76F5-3C46-A9E3-D57F39ABE6BF}"/>
              </a:ext>
            </a:extLst>
          </p:cNvPr>
          <p:cNvSpPr/>
          <p:nvPr/>
        </p:nvSpPr>
        <p:spPr>
          <a:xfrm rot="5400000">
            <a:off x="2862263" y="4806951"/>
            <a:ext cx="839788" cy="712787"/>
          </a:xfrm>
          <a:prstGeom prst="bentUp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AF2AC9-5553-9441-B5E9-4A313FFDA7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1" y="5611813"/>
            <a:ext cx="41957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/>
              <a:t>We have enough data to write a paper!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866DE8A-586C-3C49-A525-03D9309C17B3}"/>
              </a:ext>
            </a:extLst>
          </p:cNvPr>
          <p:cNvCxnSpPr/>
          <p:nvPr/>
        </p:nvCxnSpPr>
        <p:spPr>
          <a:xfrm>
            <a:off x="-9377" y="816769"/>
            <a:ext cx="9039285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10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4">
            <a:extLst>
              <a:ext uri="{FF2B5EF4-FFF2-40B4-BE49-F238E27FC236}">
                <a16:creationId xmlns:a16="http://schemas.microsoft.com/office/drawing/2014/main" id="{B653F228-BAFC-9347-8985-285F2BA4C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1" y="2690813"/>
            <a:ext cx="53879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4800" b="1"/>
              <a:t>Let’s review SAGE I!</a:t>
            </a:r>
          </a:p>
        </p:txBody>
      </p:sp>
      <p:sp>
        <p:nvSpPr>
          <p:cNvPr id="17410" name="TextBox 4">
            <a:extLst>
              <a:ext uri="{FF2B5EF4-FFF2-40B4-BE49-F238E27FC236}">
                <a16:creationId xmlns:a16="http://schemas.microsoft.com/office/drawing/2014/main" id="{ECDB048F-63B9-4E43-A831-DF0213B10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8075" y="-639763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2570091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E935573-AF52-EE42-BFCC-7A21AE8E12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6550" y="4678363"/>
            <a:ext cx="4178300" cy="1954212"/>
          </a:xfrm>
          <a:prstGeom prst="roundRect">
            <a:avLst>
              <a:gd name="adj" fmla="val 16667"/>
            </a:avLst>
          </a:prstGeom>
          <a:solidFill>
            <a:srgbClr val="B9CDE5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5D459ED-1A4D-2D4B-84F1-A56E2A9594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0114" y="3767139"/>
            <a:ext cx="2281237" cy="369887"/>
          </a:xfrm>
          <a:prstGeom prst="roundRect">
            <a:avLst>
              <a:gd name="adj" fmla="val 16667"/>
            </a:avLst>
          </a:prstGeom>
          <a:solidFill>
            <a:srgbClr val="D7E4BD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A3179ED-C239-2742-8287-35A74346E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0114" y="3135313"/>
            <a:ext cx="2281237" cy="354012"/>
          </a:xfrm>
          <a:prstGeom prst="roundRect">
            <a:avLst>
              <a:gd name="adj" fmla="val 16667"/>
            </a:avLst>
          </a:prstGeom>
          <a:solidFill>
            <a:srgbClr val="D7E4BD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A4410EE-2685-3C46-9747-EF3876AC4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0114" y="2470150"/>
            <a:ext cx="2281237" cy="369888"/>
          </a:xfrm>
          <a:prstGeom prst="roundRect">
            <a:avLst>
              <a:gd name="adj" fmla="val 16667"/>
            </a:avLst>
          </a:prstGeom>
          <a:solidFill>
            <a:srgbClr val="D7E4BD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DDD5111-9BAC-404A-B1FA-4F18B9E40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0063" y="1814514"/>
            <a:ext cx="3117850" cy="369887"/>
          </a:xfrm>
          <a:prstGeom prst="roundRect">
            <a:avLst>
              <a:gd name="adj" fmla="val 16667"/>
            </a:avLst>
          </a:prstGeom>
          <a:solidFill>
            <a:srgbClr val="D7E4BD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50182" name="TextBox 2">
            <a:extLst>
              <a:ext uri="{FF2B5EF4-FFF2-40B4-BE49-F238E27FC236}">
                <a16:creationId xmlns:a16="http://schemas.microsoft.com/office/drawing/2014/main" id="{8C48DEB6-B6FB-9143-9A18-063FD0A314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4051" y="1817689"/>
            <a:ext cx="29638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Illumina/ONT sequence reads</a:t>
            </a:r>
          </a:p>
        </p:txBody>
      </p:sp>
      <p:sp>
        <p:nvSpPr>
          <p:cNvPr id="50183" name="TextBox 5">
            <a:extLst>
              <a:ext uri="{FF2B5EF4-FFF2-40B4-BE49-F238E27FC236}">
                <a16:creationId xmlns:a16="http://schemas.microsoft.com/office/drawing/2014/main" id="{5454A8AB-58F5-DF46-B917-C5231D6529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5851" y="2449514"/>
            <a:ext cx="19097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Genome assembly</a:t>
            </a:r>
          </a:p>
        </p:txBody>
      </p:sp>
      <p:sp>
        <p:nvSpPr>
          <p:cNvPr id="50184" name="TextBox 6">
            <a:extLst>
              <a:ext uri="{FF2B5EF4-FFF2-40B4-BE49-F238E27FC236}">
                <a16:creationId xmlns:a16="http://schemas.microsoft.com/office/drawing/2014/main" id="{E8085DAE-8F53-D244-B079-1E1062E798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8076" y="3097213"/>
            <a:ext cx="18653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Assembly analysis</a:t>
            </a:r>
          </a:p>
        </p:txBody>
      </p:sp>
      <p:sp>
        <p:nvSpPr>
          <p:cNvPr id="50185" name="TextBox 7">
            <a:extLst>
              <a:ext uri="{FF2B5EF4-FFF2-40B4-BE49-F238E27FC236}">
                <a16:creationId xmlns:a16="http://schemas.microsoft.com/office/drawing/2014/main" id="{8C97240A-BDB5-0E4F-9731-FB1C03673C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3301" y="3746500"/>
            <a:ext cx="20748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Genome annotation</a:t>
            </a:r>
          </a:p>
        </p:txBody>
      </p:sp>
      <p:sp>
        <p:nvSpPr>
          <p:cNvPr id="28676" name="Down Arrow 28675">
            <a:extLst>
              <a:ext uri="{FF2B5EF4-FFF2-40B4-BE49-F238E27FC236}">
                <a16:creationId xmlns:a16="http://schemas.microsoft.com/office/drawing/2014/main" id="{C4E575FA-505B-364F-8DAD-79EF0273D550}"/>
              </a:ext>
            </a:extLst>
          </p:cNvPr>
          <p:cNvSpPr/>
          <p:nvPr/>
        </p:nvSpPr>
        <p:spPr>
          <a:xfrm>
            <a:off x="5580064" y="2241550"/>
            <a:ext cx="555625" cy="20955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" name="Down Arrow 36">
            <a:extLst>
              <a:ext uri="{FF2B5EF4-FFF2-40B4-BE49-F238E27FC236}">
                <a16:creationId xmlns:a16="http://schemas.microsoft.com/office/drawing/2014/main" id="{01054FB3-829E-7745-9D0A-99651709D96C}"/>
              </a:ext>
            </a:extLst>
          </p:cNvPr>
          <p:cNvSpPr/>
          <p:nvPr/>
        </p:nvSpPr>
        <p:spPr>
          <a:xfrm>
            <a:off x="5580064" y="2884488"/>
            <a:ext cx="555625" cy="20955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Down Arrow 37">
            <a:extLst>
              <a:ext uri="{FF2B5EF4-FFF2-40B4-BE49-F238E27FC236}">
                <a16:creationId xmlns:a16="http://schemas.microsoft.com/office/drawing/2014/main" id="{F669118A-B13A-6345-80C5-FC9B670141DC}"/>
              </a:ext>
            </a:extLst>
          </p:cNvPr>
          <p:cNvSpPr/>
          <p:nvPr/>
        </p:nvSpPr>
        <p:spPr>
          <a:xfrm>
            <a:off x="5580064" y="3535363"/>
            <a:ext cx="555625" cy="20955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9F13FBCB-4215-634C-BDBF-6B8D39FDED31}"/>
              </a:ext>
            </a:extLst>
          </p:cNvPr>
          <p:cNvSpPr/>
          <p:nvPr/>
        </p:nvSpPr>
        <p:spPr>
          <a:xfrm rot="1800000">
            <a:off x="5151439" y="4341813"/>
            <a:ext cx="555625" cy="20955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8679" name="Straight Connector 28678">
            <a:extLst>
              <a:ext uri="{FF2B5EF4-FFF2-40B4-BE49-F238E27FC236}">
                <a16:creationId xmlns:a16="http://schemas.microsoft.com/office/drawing/2014/main" id="{9F09C75F-2AC6-AC4A-9A5B-CAA3F4D5C1F5}"/>
              </a:ext>
            </a:extLst>
          </p:cNvPr>
          <p:cNvCxnSpPr/>
          <p:nvPr/>
        </p:nvCxnSpPr>
        <p:spPr>
          <a:xfrm>
            <a:off x="1277938" y="4216400"/>
            <a:ext cx="954246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680" name="TextBox 28679">
            <a:extLst>
              <a:ext uri="{FF2B5EF4-FFF2-40B4-BE49-F238E27FC236}">
                <a16:creationId xmlns:a16="http://schemas.microsoft.com/office/drawing/2014/main" id="{0D5A4FBB-7135-A54B-98D7-809545F13560}"/>
              </a:ext>
            </a:extLst>
          </p:cNvPr>
          <p:cNvSpPr txBox="1"/>
          <p:nvPr/>
        </p:nvSpPr>
        <p:spPr>
          <a:xfrm>
            <a:off x="1606551" y="1100139"/>
            <a:ext cx="1482725" cy="708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7</a:t>
            </a:r>
            <a:r>
              <a:rPr lang="en-US" sz="2000" baseline="30000">
                <a:solidFill>
                  <a:schemeClr val="bg1">
                    <a:lumMod val="50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th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 semester</a:t>
            </a:r>
          </a:p>
          <a:p>
            <a:pPr>
              <a:defRPr/>
            </a:pP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(autumn)</a:t>
            </a:r>
          </a:p>
        </p:txBody>
      </p:sp>
      <p:sp>
        <p:nvSpPr>
          <p:cNvPr id="50194" name="TextBox 4">
            <a:extLst>
              <a:ext uri="{FF2B5EF4-FFF2-40B4-BE49-F238E27FC236}">
                <a16:creationId xmlns:a16="http://schemas.microsoft.com/office/drawing/2014/main" id="{832825C0-AB65-1247-82B4-653AE77E71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8075" y="-639763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339AAB90-DD8A-0D45-A805-76D651B4F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9276" y="1133475"/>
            <a:ext cx="3001963" cy="515938"/>
          </a:xfrm>
          <a:prstGeom prst="roundRect">
            <a:avLst>
              <a:gd name="adj" fmla="val 16667"/>
            </a:avLst>
          </a:prstGeom>
          <a:solidFill>
            <a:srgbClr val="FAC09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50196" name="TextBox 2">
            <a:extLst>
              <a:ext uri="{FF2B5EF4-FFF2-40B4-BE49-F238E27FC236}">
                <a16:creationId xmlns:a16="http://schemas.microsoft.com/office/drawing/2014/main" id="{47DD8556-D495-3941-9318-23041C129C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8800" y="1196975"/>
            <a:ext cx="3003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 b="1"/>
              <a:t>Sequence isolate genomes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628D20-138F-0141-B2D3-FC52BBFF0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6137276"/>
            <a:ext cx="2133600" cy="365125"/>
          </a:xfrm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50FFFD6E-D7DD-EC4C-815D-88F51CB98FC5}" type="slidenum">
              <a:rPr lang="en-US" altLang="en-US" sz="1200">
                <a:solidFill>
                  <a:srgbClr val="898989"/>
                </a:solidFill>
              </a:rPr>
              <a:pPr eaLnBrk="1" hangingPunct="1"/>
              <a:t>20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50198" name="Picture 52">
            <a:extLst>
              <a:ext uri="{FF2B5EF4-FFF2-40B4-BE49-F238E27FC236}">
                <a16:creationId xmlns:a16="http://schemas.microsoft.com/office/drawing/2014/main" id="{C994BE5C-DF0D-0E44-BADB-BFC8BD760FE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738" y="2308226"/>
            <a:ext cx="2106612" cy="210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F51CEE-5590-9543-85B9-69001DA421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9425" y="4751389"/>
            <a:ext cx="3830638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1. What are the functional capabilities of the sequenced bacteria?</a:t>
            </a:r>
          </a:p>
          <a:p>
            <a:pPr eaLnBrk="1" hangingPunct="1"/>
            <a:r>
              <a:rPr lang="en-US" altLang="en-US" sz="1800"/>
              <a:t>2. What is different between Kefir and non-Kefir associated Lactobacilli?</a:t>
            </a:r>
          </a:p>
          <a:p>
            <a:pPr eaLnBrk="1" hangingPunct="1"/>
            <a:r>
              <a:rPr lang="en-US" altLang="en-US" sz="1800"/>
              <a:t>3. Differences between different Kefir-associated lactobacilli?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4F240D7-86F8-984A-845E-8AF70A031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5538" y="4681539"/>
            <a:ext cx="4037012" cy="1952625"/>
          </a:xfrm>
          <a:prstGeom prst="roundRect">
            <a:avLst>
              <a:gd name="adj" fmla="val 16667"/>
            </a:avLst>
          </a:prstGeom>
          <a:solidFill>
            <a:srgbClr val="E6B9B8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74199553-9E5A-3F4A-9773-00EB3BD6A934}"/>
              </a:ext>
            </a:extLst>
          </p:cNvPr>
          <p:cNvSpPr/>
          <p:nvPr/>
        </p:nvSpPr>
        <p:spPr>
          <a:xfrm rot="19708134">
            <a:off x="6038851" y="4346575"/>
            <a:ext cx="555625" cy="20955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1FE8120-5759-6A44-8323-01802B1261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875" y="4751389"/>
            <a:ext cx="3830638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1. How abundant are the sequenced strains in kefir?</a:t>
            </a:r>
          </a:p>
          <a:p>
            <a:pPr eaLnBrk="1" hangingPunct="1"/>
            <a:r>
              <a:rPr lang="en-US" altLang="en-US" sz="1800"/>
              <a:t>2. How many other strains are present in kefir</a:t>
            </a:r>
          </a:p>
          <a:p>
            <a:pPr eaLnBrk="1" hangingPunct="1"/>
            <a:r>
              <a:rPr lang="en-US" altLang="en-US" sz="1800"/>
              <a:t>3. Is the kefir community stable over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A90DF9-8E32-F649-BD64-3EE241F5F3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0538" y="4311650"/>
            <a:ext cx="2330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Comparative genomics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50E05ED-8E6B-A74A-90DD-24D302467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3389" y="4310063"/>
            <a:ext cx="25860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Community-wide analysis</a:t>
            </a: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EB2B5C47-8168-C941-8B3E-5890DBA0C0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043" y="117476"/>
            <a:ext cx="93900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/>
              <a:t>Course concept – Sequencing bacteria!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138E5D7-AB13-CA4F-9338-7E6760B00342}"/>
              </a:ext>
            </a:extLst>
          </p:cNvPr>
          <p:cNvCxnSpPr/>
          <p:nvPr/>
        </p:nvCxnSpPr>
        <p:spPr>
          <a:xfrm>
            <a:off x="-9377" y="816769"/>
            <a:ext cx="9039285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61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9" grpId="0" animBg="1"/>
      <p:bldP spid="2" grpId="0"/>
      <p:bldP spid="6" grpId="0"/>
      <p:bldP spid="42" grpId="0" animBg="1"/>
      <p:bldP spid="43" grpId="0" animBg="1"/>
      <p:bldP spid="45" grpId="0"/>
      <p:bldP spid="7" grpId="0"/>
      <p:bldP spid="4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702D6B1-83B4-854F-82A6-A539039DF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4625976"/>
            <a:ext cx="3257550" cy="557213"/>
          </a:xfrm>
          <a:prstGeom prst="roundRect">
            <a:avLst>
              <a:gd name="adj" fmla="val 16667"/>
            </a:avLst>
          </a:prstGeom>
          <a:solidFill>
            <a:srgbClr val="E6B9B8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8F83D2B-5ABF-374E-BF65-E9D891227D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0114" y="3767139"/>
            <a:ext cx="2281237" cy="369887"/>
          </a:xfrm>
          <a:prstGeom prst="roundRect">
            <a:avLst>
              <a:gd name="adj" fmla="val 16667"/>
            </a:avLst>
          </a:prstGeom>
          <a:solidFill>
            <a:srgbClr val="D7E4BD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1235188-7308-9241-83DD-6561DBF769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0114" y="3135313"/>
            <a:ext cx="2281237" cy="354012"/>
          </a:xfrm>
          <a:prstGeom prst="roundRect">
            <a:avLst>
              <a:gd name="adj" fmla="val 16667"/>
            </a:avLst>
          </a:prstGeom>
          <a:solidFill>
            <a:srgbClr val="D7E4BD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973551D-7E3B-EE43-8AC2-2BC8E83D1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0114" y="2470150"/>
            <a:ext cx="2281237" cy="369888"/>
          </a:xfrm>
          <a:prstGeom prst="roundRect">
            <a:avLst>
              <a:gd name="adj" fmla="val 16667"/>
            </a:avLst>
          </a:prstGeom>
          <a:solidFill>
            <a:srgbClr val="D7E4BD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0E5999E-B9E6-C749-A1EB-3E4EB1C69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0063" y="1814514"/>
            <a:ext cx="3117850" cy="369887"/>
          </a:xfrm>
          <a:prstGeom prst="roundRect">
            <a:avLst>
              <a:gd name="adj" fmla="val 16667"/>
            </a:avLst>
          </a:prstGeom>
          <a:solidFill>
            <a:srgbClr val="D7E4BD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4B0EAE3-AC5E-244A-B504-961F2BF63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6301" y="5715001"/>
            <a:ext cx="1871663" cy="646113"/>
          </a:xfrm>
          <a:prstGeom prst="roundRect">
            <a:avLst>
              <a:gd name="adj" fmla="val 16667"/>
            </a:avLst>
          </a:prstGeom>
          <a:solidFill>
            <a:srgbClr val="FAC09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AA377B1-84FF-3343-85A8-01F8D3618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3650" y="5715001"/>
            <a:ext cx="1873250" cy="646113"/>
          </a:xfrm>
          <a:prstGeom prst="roundRect">
            <a:avLst>
              <a:gd name="adj" fmla="val 16667"/>
            </a:avLst>
          </a:prstGeom>
          <a:solidFill>
            <a:srgbClr val="B3A2C7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BCD9761-A35D-EA4F-9C9A-69E94CE22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1" y="5715001"/>
            <a:ext cx="1871663" cy="646113"/>
          </a:xfrm>
          <a:prstGeom prst="roundRect">
            <a:avLst>
              <a:gd name="adj" fmla="val 16667"/>
            </a:avLst>
          </a:prstGeom>
          <a:solidFill>
            <a:srgbClr val="E6B9B8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52233" name="TextBox 2">
            <a:extLst>
              <a:ext uri="{FF2B5EF4-FFF2-40B4-BE49-F238E27FC236}">
                <a16:creationId xmlns:a16="http://schemas.microsoft.com/office/drawing/2014/main" id="{164395DF-4E03-6E49-BE23-D22EE9715C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4051" y="1817689"/>
            <a:ext cx="29638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Illumina/ONT sequence reads</a:t>
            </a:r>
          </a:p>
        </p:txBody>
      </p:sp>
      <p:sp>
        <p:nvSpPr>
          <p:cNvPr id="52234" name="TextBox 5">
            <a:extLst>
              <a:ext uri="{FF2B5EF4-FFF2-40B4-BE49-F238E27FC236}">
                <a16:creationId xmlns:a16="http://schemas.microsoft.com/office/drawing/2014/main" id="{1FACDFA5-5CC1-7F4D-BA95-DAC2AF3121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5851" y="2449514"/>
            <a:ext cx="19097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Genome assembly</a:t>
            </a:r>
          </a:p>
        </p:txBody>
      </p:sp>
      <p:sp>
        <p:nvSpPr>
          <p:cNvPr id="52235" name="TextBox 6">
            <a:extLst>
              <a:ext uri="{FF2B5EF4-FFF2-40B4-BE49-F238E27FC236}">
                <a16:creationId xmlns:a16="http://schemas.microsoft.com/office/drawing/2014/main" id="{8DB6E0B4-D964-6144-8735-8A2E81A413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8076" y="3097213"/>
            <a:ext cx="18653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Assembly analysis</a:t>
            </a:r>
          </a:p>
        </p:txBody>
      </p:sp>
      <p:sp>
        <p:nvSpPr>
          <p:cNvPr id="52236" name="TextBox 7">
            <a:extLst>
              <a:ext uri="{FF2B5EF4-FFF2-40B4-BE49-F238E27FC236}">
                <a16:creationId xmlns:a16="http://schemas.microsoft.com/office/drawing/2014/main" id="{2CA79028-8369-EC4E-A9ED-67631ABCE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3301" y="3746500"/>
            <a:ext cx="20748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Genome annotation</a:t>
            </a:r>
          </a:p>
        </p:txBody>
      </p:sp>
      <p:sp>
        <p:nvSpPr>
          <p:cNvPr id="78866" name="TextBox 12">
            <a:extLst>
              <a:ext uri="{FF2B5EF4-FFF2-40B4-BE49-F238E27FC236}">
                <a16:creationId xmlns:a16="http://schemas.microsoft.com/office/drawing/2014/main" id="{93DC030B-1482-534E-9DE6-A034F9E093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9514" y="5729288"/>
            <a:ext cx="125253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/>
              <a:t>16S rRNA </a:t>
            </a:r>
          </a:p>
          <a:p>
            <a:pPr algn="ctr" eaLnBrk="1" hangingPunct="1"/>
            <a:r>
              <a:rPr lang="en-US" altLang="en-US" sz="1800"/>
              <a:t>sequencing</a:t>
            </a:r>
          </a:p>
        </p:txBody>
      </p:sp>
      <p:sp>
        <p:nvSpPr>
          <p:cNvPr id="78867" name="TextBox 13">
            <a:extLst>
              <a:ext uri="{FF2B5EF4-FFF2-40B4-BE49-F238E27FC236}">
                <a16:creationId xmlns:a16="http://schemas.microsoft.com/office/drawing/2014/main" id="{1DB2A19F-A56F-1E4F-B35E-23E46BFA14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8913" y="5715001"/>
            <a:ext cx="1422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/>
              <a:t>Functional </a:t>
            </a:r>
          </a:p>
          <a:p>
            <a:pPr algn="ctr" eaLnBrk="1" hangingPunct="1"/>
            <a:r>
              <a:rPr lang="en-US" altLang="en-US" sz="1800"/>
              <a:t>gene content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492274B-BE87-AA49-B43B-AC190D73212A}"/>
              </a:ext>
            </a:extLst>
          </p:cNvPr>
          <p:cNvCxnSpPr/>
          <p:nvPr/>
        </p:nvCxnSpPr>
        <p:spPr>
          <a:xfrm flipH="1">
            <a:off x="2695576" y="5218114"/>
            <a:ext cx="3154363" cy="382587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133656-F015-9247-B6F4-E380D1C33A4D}"/>
              </a:ext>
            </a:extLst>
          </p:cNvPr>
          <p:cNvCxnSpPr/>
          <p:nvPr/>
        </p:nvCxnSpPr>
        <p:spPr>
          <a:xfrm flipH="1">
            <a:off x="4802188" y="5218114"/>
            <a:ext cx="1047750" cy="382587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672" name="Straight Arrow Connector 28671">
            <a:extLst>
              <a:ext uri="{FF2B5EF4-FFF2-40B4-BE49-F238E27FC236}">
                <a16:creationId xmlns:a16="http://schemas.microsoft.com/office/drawing/2014/main" id="{CB66842D-A545-BC4A-85AC-B94500AA036E}"/>
              </a:ext>
            </a:extLst>
          </p:cNvPr>
          <p:cNvCxnSpPr/>
          <p:nvPr/>
        </p:nvCxnSpPr>
        <p:spPr>
          <a:xfrm>
            <a:off x="5849938" y="5218114"/>
            <a:ext cx="1047750" cy="382587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675" name="Straight Arrow Connector 28674">
            <a:extLst>
              <a:ext uri="{FF2B5EF4-FFF2-40B4-BE49-F238E27FC236}">
                <a16:creationId xmlns:a16="http://schemas.microsoft.com/office/drawing/2014/main" id="{052143A5-11BE-864D-A1C9-E74D6871DBE3}"/>
              </a:ext>
            </a:extLst>
          </p:cNvPr>
          <p:cNvCxnSpPr>
            <a:cxnSpLocks/>
          </p:cNvCxnSpPr>
          <p:nvPr/>
        </p:nvCxnSpPr>
        <p:spPr>
          <a:xfrm>
            <a:off x="5849939" y="5218113"/>
            <a:ext cx="2979737" cy="36195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676" name="Down Arrow 28675">
            <a:extLst>
              <a:ext uri="{FF2B5EF4-FFF2-40B4-BE49-F238E27FC236}">
                <a16:creationId xmlns:a16="http://schemas.microsoft.com/office/drawing/2014/main" id="{CC5B2F57-0E47-D046-AA49-753820A6B571}"/>
              </a:ext>
            </a:extLst>
          </p:cNvPr>
          <p:cNvSpPr/>
          <p:nvPr/>
        </p:nvSpPr>
        <p:spPr>
          <a:xfrm>
            <a:off x="5580064" y="2241550"/>
            <a:ext cx="555625" cy="20955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" name="Down Arrow 36">
            <a:extLst>
              <a:ext uri="{FF2B5EF4-FFF2-40B4-BE49-F238E27FC236}">
                <a16:creationId xmlns:a16="http://schemas.microsoft.com/office/drawing/2014/main" id="{FB2725D1-19B5-704B-A443-C76C8EF93319}"/>
              </a:ext>
            </a:extLst>
          </p:cNvPr>
          <p:cNvSpPr/>
          <p:nvPr/>
        </p:nvSpPr>
        <p:spPr>
          <a:xfrm>
            <a:off x="5580064" y="2884488"/>
            <a:ext cx="555625" cy="20955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Down Arrow 37">
            <a:extLst>
              <a:ext uri="{FF2B5EF4-FFF2-40B4-BE49-F238E27FC236}">
                <a16:creationId xmlns:a16="http://schemas.microsoft.com/office/drawing/2014/main" id="{3D84496F-5E52-7F47-AEC2-457BFD287E6A}"/>
              </a:ext>
            </a:extLst>
          </p:cNvPr>
          <p:cNvSpPr/>
          <p:nvPr/>
        </p:nvSpPr>
        <p:spPr>
          <a:xfrm>
            <a:off x="5580064" y="3535363"/>
            <a:ext cx="555625" cy="20955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D0C6C4AF-FA54-4C4E-8B25-5D7A22A4D07C}"/>
              </a:ext>
            </a:extLst>
          </p:cNvPr>
          <p:cNvSpPr/>
          <p:nvPr/>
        </p:nvSpPr>
        <p:spPr>
          <a:xfrm>
            <a:off x="5580064" y="4286250"/>
            <a:ext cx="555625" cy="20955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8679" name="Straight Connector 28678">
            <a:extLst>
              <a:ext uri="{FF2B5EF4-FFF2-40B4-BE49-F238E27FC236}">
                <a16:creationId xmlns:a16="http://schemas.microsoft.com/office/drawing/2014/main" id="{0CC9AA78-83EC-DF4A-BF29-DA16741732C6}"/>
              </a:ext>
            </a:extLst>
          </p:cNvPr>
          <p:cNvCxnSpPr/>
          <p:nvPr/>
        </p:nvCxnSpPr>
        <p:spPr>
          <a:xfrm>
            <a:off x="1277938" y="4216400"/>
            <a:ext cx="954246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680" name="TextBox 28679">
            <a:extLst>
              <a:ext uri="{FF2B5EF4-FFF2-40B4-BE49-F238E27FC236}">
                <a16:creationId xmlns:a16="http://schemas.microsoft.com/office/drawing/2014/main" id="{175E6F12-1760-0A4B-B66A-87568B08F403}"/>
              </a:ext>
            </a:extLst>
          </p:cNvPr>
          <p:cNvSpPr txBox="1"/>
          <p:nvPr/>
        </p:nvSpPr>
        <p:spPr>
          <a:xfrm>
            <a:off x="1606551" y="1100139"/>
            <a:ext cx="1482725" cy="708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7</a:t>
            </a:r>
            <a:r>
              <a:rPr lang="en-US" sz="2000" baseline="30000">
                <a:solidFill>
                  <a:schemeClr val="bg1">
                    <a:lumMod val="50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th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 semester</a:t>
            </a:r>
          </a:p>
          <a:p>
            <a:pPr>
              <a:defRPr/>
            </a:pP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(autumn)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36E3BE-7459-D645-9E08-4D59C08AD342}"/>
              </a:ext>
            </a:extLst>
          </p:cNvPr>
          <p:cNvSpPr txBox="1"/>
          <p:nvPr/>
        </p:nvSpPr>
        <p:spPr>
          <a:xfrm>
            <a:off x="1671639" y="4414839"/>
            <a:ext cx="1482725" cy="708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8</a:t>
            </a:r>
            <a:r>
              <a:rPr lang="en-US" sz="2000" baseline="30000">
                <a:solidFill>
                  <a:schemeClr val="bg1">
                    <a:lumMod val="50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th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 semester</a:t>
            </a:r>
          </a:p>
          <a:p>
            <a:pPr>
              <a:defRPr/>
            </a:pP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(autumn)</a:t>
            </a:r>
          </a:p>
        </p:txBody>
      </p:sp>
      <p:sp>
        <p:nvSpPr>
          <p:cNvPr id="52252" name="TextBox 4">
            <a:extLst>
              <a:ext uri="{FF2B5EF4-FFF2-40B4-BE49-F238E27FC236}">
                <a16:creationId xmlns:a16="http://schemas.microsoft.com/office/drawing/2014/main" id="{4DA1FECC-A1A8-B54F-BD6A-97633D99AB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8075" y="-639763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74" name="Rectangle 4">
            <a:extLst>
              <a:ext uri="{FF2B5EF4-FFF2-40B4-BE49-F238E27FC236}">
                <a16:creationId xmlns:a16="http://schemas.microsoft.com/office/drawing/2014/main" id="{FDA75C40-4360-AC40-AA64-A236B1BE2A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6850" y="6284914"/>
            <a:ext cx="63627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200" b="1" u="sng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Training-through-research!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E4918428-EA30-3A47-B1D7-F9547E5E39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9276" y="1133475"/>
            <a:ext cx="3001963" cy="515938"/>
          </a:xfrm>
          <a:prstGeom prst="roundRect">
            <a:avLst>
              <a:gd name="adj" fmla="val 16667"/>
            </a:avLst>
          </a:prstGeom>
          <a:solidFill>
            <a:srgbClr val="FAC09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52255" name="TextBox 2">
            <a:extLst>
              <a:ext uri="{FF2B5EF4-FFF2-40B4-BE49-F238E27FC236}">
                <a16:creationId xmlns:a16="http://schemas.microsoft.com/office/drawing/2014/main" id="{CEAEABE0-0189-E14E-82F7-F137F163F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8800" y="1196975"/>
            <a:ext cx="3003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 b="1"/>
              <a:t>Sequence isolate genomes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61D910-7C5C-5E4A-972A-6664299F5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9425" y="4719638"/>
            <a:ext cx="29289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 b="1"/>
              <a:t>Community-wide analysis</a:t>
            </a:r>
            <a:endParaRPr lang="en-US" altLang="en-US" sz="2000"/>
          </a:p>
        </p:txBody>
      </p:sp>
      <p:sp>
        <p:nvSpPr>
          <p:cNvPr id="41" name="TextBox 12">
            <a:extLst>
              <a:ext uri="{FF2B5EF4-FFF2-40B4-BE49-F238E27FC236}">
                <a16:creationId xmlns:a16="http://schemas.microsoft.com/office/drawing/2014/main" id="{2D7DF07A-8CF7-A948-B2C0-88C58100A6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1001" y="5748338"/>
            <a:ext cx="190341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/>
              <a:t>Community </a:t>
            </a:r>
          </a:p>
          <a:p>
            <a:pPr algn="ctr" eaLnBrk="1" hangingPunct="1"/>
            <a:r>
              <a:rPr lang="en-US" altLang="en-US" sz="1800"/>
              <a:t>changes over time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A323936-CC9C-2543-9E2E-6882A7F5AA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8138" y="5715001"/>
            <a:ext cx="1873250" cy="646113"/>
          </a:xfrm>
          <a:prstGeom prst="roundRect">
            <a:avLst>
              <a:gd name="adj" fmla="val 16667"/>
            </a:avLst>
          </a:prstGeom>
          <a:solidFill>
            <a:srgbClr val="93CDDD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78865" name="TextBox 11">
            <a:extLst>
              <a:ext uri="{FF2B5EF4-FFF2-40B4-BE49-F238E27FC236}">
                <a16:creationId xmlns:a16="http://schemas.microsoft.com/office/drawing/2014/main" id="{49EF0F24-ED49-A44E-B422-C2E0B7A56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4189" y="5721351"/>
            <a:ext cx="15589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/>
              <a:t>Shotgun</a:t>
            </a:r>
          </a:p>
          <a:p>
            <a:pPr algn="ctr" eaLnBrk="1" hangingPunct="1"/>
            <a:r>
              <a:rPr lang="en-US" altLang="en-US" sz="1800"/>
              <a:t>metagenomics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5B0B6F-02BE-0C40-B7BF-452F6AEEE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6137276"/>
            <a:ext cx="2133600" cy="365125"/>
          </a:xfrm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6DDA50F-3B85-7347-90B7-D59E778384AB}" type="slidenum">
              <a:rPr lang="en-US" altLang="en-US" sz="1200">
                <a:solidFill>
                  <a:srgbClr val="898989"/>
                </a:solidFill>
              </a:rPr>
              <a:pPr eaLnBrk="1" hangingPunct="1"/>
              <a:t>21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52261" name="Picture 52">
            <a:extLst>
              <a:ext uri="{FF2B5EF4-FFF2-40B4-BE49-F238E27FC236}">
                <a16:creationId xmlns:a16="http://schemas.microsoft.com/office/drawing/2014/main" id="{8B5D5689-7F3A-B143-8726-5FC65D2E4C0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738" y="2308226"/>
            <a:ext cx="2106612" cy="210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Rectangle 4">
            <a:extLst>
              <a:ext uri="{FF2B5EF4-FFF2-40B4-BE49-F238E27FC236}">
                <a16:creationId xmlns:a16="http://schemas.microsoft.com/office/drawing/2014/main" id="{A930D2D1-88A8-5F41-9324-F4330F2AD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043" y="117476"/>
            <a:ext cx="93900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/>
              <a:t>Course concept – Sequencing bacteria!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0D3F52C-67EB-C44F-B6B6-137810D75332}"/>
              </a:ext>
            </a:extLst>
          </p:cNvPr>
          <p:cNvCxnSpPr/>
          <p:nvPr/>
        </p:nvCxnSpPr>
        <p:spPr>
          <a:xfrm>
            <a:off x="-9377" y="816769"/>
            <a:ext cx="9039285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974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7" grpId="0" animBg="1"/>
      <p:bldP spid="16" grpId="0" animBg="1"/>
      <p:bldP spid="4" grpId="0" animBg="1"/>
      <p:bldP spid="78866" grpId="0"/>
      <p:bldP spid="78867" grpId="0"/>
      <p:bldP spid="39" grpId="0" animBg="1"/>
      <p:bldP spid="44" grpId="0"/>
      <p:bldP spid="74" grpId="0"/>
      <p:bldP spid="3" grpId="0"/>
      <p:bldP spid="41" grpId="0"/>
      <p:bldP spid="21" grpId="0" animBg="1"/>
      <p:bldP spid="78865" grpId="0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extBox 15">
            <a:extLst>
              <a:ext uri="{FF2B5EF4-FFF2-40B4-BE49-F238E27FC236}">
                <a16:creationId xmlns:a16="http://schemas.microsoft.com/office/drawing/2014/main" id="{F12CCAD7-CD02-1F4A-ADA1-6D0240F539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4026" y="227013"/>
            <a:ext cx="87471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b="1">
                <a:solidFill>
                  <a:srgbClr val="FFFFFF"/>
                </a:solidFill>
              </a:rPr>
              <a:t>The microbiota of animals</a:t>
            </a:r>
          </a:p>
        </p:txBody>
      </p:sp>
      <p:sp>
        <p:nvSpPr>
          <p:cNvPr id="54274" name="TextBox 49">
            <a:extLst>
              <a:ext uri="{FF2B5EF4-FFF2-40B4-BE49-F238E27FC236}">
                <a16:creationId xmlns:a16="http://schemas.microsoft.com/office/drawing/2014/main" id="{0F5BB0DF-7CBE-FF4E-A6FC-F326E03192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940" y="184151"/>
            <a:ext cx="8432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rgbClr val="000000"/>
                </a:solidFill>
              </a:rPr>
              <a:t>SAGE 2: Research project on Water kefir</a:t>
            </a:r>
          </a:p>
        </p:txBody>
      </p:sp>
      <p:pic>
        <p:nvPicPr>
          <p:cNvPr id="54276" name="Picture 25">
            <a:extLst>
              <a:ext uri="{FF2B5EF4-FFF2-40B4-BE49-F238E27FC236}">
                <a16:creationId xmlns:a16="http://schemas.microsoft.com/office/drawing/2014/main" id="{B9BA9F0C-CC57-FD4E-83B0-248D4360A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51" y="1479021"/>
            <a:ext cx="9814124" cy="5128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7" name="Rectangle 2">
            <a:extLst>
              <a:ext uri="{FF2B5EF4-FFF2-40B4-BE49-F238E27FC236}">
                <a16:creationId xmlns:a16="http://schemas.microsoft.com/office/drawing/2014/main" id="{083F56E1-235C-B645-A8B3-3CDC46E15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926" y="3097213"/>
            <a:ext cx="1228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00B050"/>
                </a:solidFill>
              </a:rPr>
              <a:t>Question 1</a:t>
            </a:r>
            <a:endParaRPr lang="en-US" altLang="en-US" sz="1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7F03D1-93AC-AC46-AEAB-0B899BE8B1BA}"/>
              </a:ext>
            </a:extLst>
          </p:cNvPr>
          <p:cNvSpPr txBox="1"/>
          <p:nvPr/>
        </p:nvSpPr>
        <p:spPr>
          <a:xfrm>
            <a:off x="5611813" y="2737115"/>
            <a:ext cx="685800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ＭＳ Ｐゴシック" charset="0"/>
                <a:cs typeface="DejaVu Sans" charset="0"/>
              </a:rPr>
              <a:t>Raisins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1800DF-0C22-FD4D-B9D5-FFF7B0B67A5F}"/>
              </a:ext>
            </a:extLst>
          </p:cNvPr>
          <p:cNvSpPr txBox="1"/>
          <p:nvPr/>
        </p:nvSpPr>
        <p:spPr>
          <a:xfrm>
            <a:off x="5518151" y="1648358"/>
            <a:ext cx="874713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ＭＳ Ｐゴシック" charset="0"/>
                <a:cs typeface="DejaVu Sans" charset="0"/>
              </a:rPr>
              <a:t>Dried figs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12BEDB-8CA8-334C-B0EC-47C47CD5713E}"/>
              </a:ext>
            </a:extLst>
          </p:cNvPr>
          <p:cNvSpPr txBox="1"/>
          <p:nvPr/>
        </p:nvSpPr>
        <p:spPr>
          <a:xfrm>
            <a:off x="5706269" y="5178956"/>
            <a:ext cx="685800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ＭＳ Ｐゴシック" charset="0"/>
                <a:cs typeface="DejaVu Sans" charset="0"/>
              </a:rPr>
              <a:t>Raisins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ADECA3-C5F3-744B-9080-740CF23013F0}"/>
              </a:ext>
            </a:extLst>
          </p:cNvPr>
          <p:cNvSpPr txBox="1"/>
          <p:nvPr/>
        </p:nvSpPr>
        <p:spPr>
          <a:xfrm>
            <a:off x="5517357" y="4024313"/>
            <a:ext cx="874712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ＭＳ Ｐゴシック" charset="0"/>
                <a:cs typeface="DejaVu Sans" charset="0"/>
              </a:rPr>
              <a:t>Dried figs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F140173-56ED-8441-88DE-DE7637D3689F}"/>
              </a:ext>
            </a:extLst>
          </p:cNvPr>
          <p:cNvCxnSpPr/>
          <p:nvPr/>
        </p:nvCxnSpPr>
        <p:spPr>
          <a:xfrm>
            <a:off x="-9377" y="816769"/>
            <a:ext cx="9039285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642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4">
            <a:extLst>
              <a:ext uri="{FF2B5EF4-FFF2-40B4-BE49-F238E27FC236}">
                <a16:creationId xmlns:a16="http://schemas.microsoft.com/office/drawing/2014/main" id="{7F568AD4-802F-A045-A362-5A794B9C57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825" y="73820"/>
            <a:ext cx="83851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/>
              <a:t>Objectives of this course (7</a:t>
            </a:r>
            <a:r>
              <a:rPr lang="en-US" altLang="en-US" sz="3600" b="1" baseline="30000" dirty="0"/>
              <a:t>th</a:t>
            </a:r>
            <a:r>
              <a:rPr lang="en-US" altLang="en-US" sz="3600" b="1" dirty="0"/>
              <a:t> semester)</a:t>
            </a:r>
          </a:p>
        </p:txBody>
      </p:sp>
      <p:sp>
        <p:nvSpPr>
          <p:cNvPr id="45" name="Rectangle 3">
            <a:extLst>
              <a:ext uri="{FF2B5EF4-FFF2-40B4-BE49-F238E27FC236}">
                <a16:creationId xmlns:a16="http://schemas.microsoft.com/office/drawing/2014/main" id="{01C987DF-BB61-C348-AB99-995D1C49DD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3563" y="1452563"/>
            <a:ext cx="8748712" cy="524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 eaLnBrk="1" hangingPunct="1">
              <a:buFont typeface="Arial" charset="0"/>
              <a:buAutoNum type="arabicPeriod"/>
              <a:defRPr/>
            </a:pPr>
            <a:r>
              <a:rPr lang="en-US" sz="2800" dirty="0">
                <a:solidFill>
                  <a:schemeClr val="tx1"/>
                </a:solidFill>
              </a:rPr>
              <a:t>To learn theoretical aspects of (bacterial) genomics:</a:t>
            </a:r>
          </a:p>
          <a:p>
            <a:pPr algn="l" eaLnBrk="1" hangingPunct="1">
              <a:defRPr/>
            </a:pPr>
            <a:endParaRPr lang="en-US" sz="2000" b="1" dirty="0">
              <a:solidFill>
                <a:srgbClr val="3366FF"/>
              </a:solidFill>
            </a:endParaRPr>
          </a:p>
          <a:p>
            <a:pPr marL="690563" indent="-406400" algn="l" eaLnBrk="1" hangingPunct="1">
              <a:spcAft>
                <a:spcPts val="600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rgbClr val="3366FF"/>
                </a:solidFill>
              </a:rPr>
              <a:t>What are state-of-the-art sequencing technologies?</a:t>
            </a:r>
          </a:p>
          <a:p>
            <a:pPr marL="690563" indent="-406400" algn="l" eaLnBrk="1" hangingPunct="1">
              <a:spcAft>
                <a:spcPts val="600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rgbClr val="3366FF"/>
                </a:solidFill>
              </a:rPr>
              <a:t>How is the quality of sequencing reads assessed?</a:t>
            </a:r>
          </a:p>
          <a:p>
            <a:pPr marL="690563" indent="-406400" algn="l" eaLnBrk="1" hangingPunct="1">
              <a:spcAft>
                <a:spcPts val="600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rgbClr val="3366FF"/>
                </a:solidFill>
              </a:rPr>
              <a:t>How are genomes assembled?</a:t>
            </a:r>
          </a:p>
          <a:p>
            <a:pPr marL="690563" indent="-406400" algn="l" eaLnBrk="1" hangingPunct="1">
              <a:spcAft>
                <a:spcPts val="600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rgbClr val="3366FF"/>
                </a:solidFill>
              </a:rPr>
              <a:t>How are genomes annotated?</a:t>
            </a:r>
          </a:p>
          <a:p>
            <a:pPr marL="690563" indent="-406400" algn="l" eaLnBrk="1" hangingPunct="1">
              <a:spcAft>
                <a:spcPts val="600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rgbClr val="3366FF"/>
                </a:solidFill>
              </a:rPr>
              <a:t>What are general genomic characteristics</a:t>
            </a:r>
            <a:endParaRPr lang="en-US" sz="2000" dirty="0">
              <a:solidFill>
                <a:srgbClr val="3366FF"/>
              </a:solidFill>
            </a:endParaRPr>
          </a:p>
          <a:p>
            <a:pPr marL="690563" indent="-406400" algn="l" eaLnBrk="1" hangingPunct="1">
              <a:spcAft>
                <a:spcPts val="600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rgbClr val="3366FF"/>
                </a:solidFill>
              </a:rPr>
              <a:t>What are homologs, </a:t>
            </a:r>
            <a:r>
              <a:rPr lang="en-US" sz="2400" dirty="0" err="1">
                <a:solidFill>
                  <a:srgbClr val="3366FF"/>
                </a:solidFill>
              </a:rPr>
              <a:t>paralogs</a:t>
            </a:r>
            <a:r>
              <a:rPr lang="en-US" sz="2400" dirty="0">
                <a:solidFill>
                  <a:srgbClr val="3366FF"/>
                </a:solidFill>
              </a:rPr>
              <a:t>, </a:t>
            </a:r>
            <a:r>
              <a:rPr lang="en-US" sz="2400" dirty="0" err="1">
                <a:solidFill>
                  <a:srgbClr val="3366FF"/>
                </a:solidFill>
              </a:rPr>
              <a:t>orthologs</a:t>
            </a:r>
            <a:r>
              <a:rPr lang="en-US" sz="2400" dirty="0">
                <a:solidFill>
                  <a:srgbClr val="3366FF"/>
                </a:solidFill>
              </a:rPr>
              <a:t>?</a:t>
            </a:r>
            <a:endParaRPr lang="en-US" sz="2400" b="1" dirty="0">
              <a:solidFill>
                <a:srgbClr val="3366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5C6A0-C12F-7447-8797-5DC58CAEA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E129BDDE-8AF2-BB4F-9DA9-C2CE1DBF5CEC}" type="slidenum">
              <a:rPr lang="en-US" altLang="en-US" sz="1200">
                <a:solidFill>
                  <a:srgbClr val="898989"/>
                </a:solidFill>
              </a:rPr>
              <a:pPr eaLnBrk="1" hangingPunct="1"/>
              <a:t>23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26A15F-92B7-824B-9CEA-AD3946CD8CE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89" y="2292350"/>
            <a:ext cx="592137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5C19FF-6652-9D44-B918-313515694F2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651" y="2800350"/>
            <a:ext cx="593725" cy="50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2C6FBA-7E3A-B541-AD2A-2FA875EC191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1" y="3309939"/>
            <a:ext cx="593725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5BCFC6-ADB4-2842-80D3-76DD94E6CA2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1" y="3836989"/>
            <a:ext cx="593725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33F783-C6CC-6340-81B6-984417E97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738" y="4405313"/>
            <a:ext cx="449262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B26168-01F7-4048-A7AC-2B8AC0FFE39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989" y="4371975"/>
            <a:ext cx="593725" cy="50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52B9DD8-F212-0C43-ADD7-C8357D7F3970}"/>
              </a:ext>
            </a:extLst>
          </p:cNvPr>
          <p:cNvCxnSpPr/>
          <p:nvPr/>
        </p:nvCxnSpPr>
        <p:spPr>
          <a:xfrm>
            <a:off x="-9377" y="816769"/>
            <a:ext cx="9039285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E83655DE-0942-4E41-ABF2-E96EA8BD1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882" y="4899025"/>
            <a:ext cx="449262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934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3">
            <a:extLst>
              <a:ext uri="{FF2B5EF4-FFF2-40B4-BE49-F238E27FC236}">
                <a16:creationId xmlns:a16="http://schemas.microsoft.com/office/drawing/2014/main" id="{939C0861-B88D-2845-8727-28516599A1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9450" y="1414463"/>
            <a:ext cx="8382000" cy="525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800100" indent="-3429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2800"/>
              <a:t>2. To acquire relevant technical skills in bioinformatics and genomics</a:t>
            </a:r>
            <a:r>
              <a:rPr lang="en-US" altLang="en-US" sz="3200"/>
              <a:t>:</a:t>
            </a: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en-US" sz="1200"/>
          </a:p>
          <a:p>
            <a:pPr lvl="1" eaLnBrk="1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3366FF"/>
                </a:solidFill>
              </a:rPr>
              <a:t>LINUX, command-line usage, R, (</a:t>
            </a:r>
            <a:r>
              <a:rPr lang="en-US" altLang="en-US" u="sng">
                <a:solidFill>
                  <a:srgbClr val="3366FF"/>
                </a:solidFill>
              </a:rPr>
              <a:t>R markdown)</a:t>
            </a:r>
          </a:p>
          <a:p>
            <a:pPr lvl="1" eaLnBrk="1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3366FF"/>
                </a:solidFill>
              </a:rPr>
              <a:t>Handling ‘large’ datasets</a:t>
            </a:r>
          </a:p>
          <a:p>
            <a:pPr lvl="1" eaLnBrk="1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3366FF"/>
                </a:solidFill>
              </a:rPr>
              <a:t>Working on a ‘High-performance computing (HPC) cluster</a:t>
            </a:r>
            <a:r>
              <a:rPr lang="en-US" altLang="en-US"/>
              <a:t>’</a:t>
            </a:r>
          </a:p>
          <a:p>
            <a:pPr lvl="1" eaLnBrk="1" hangingPunct="1">
              <a:spcBef>
                <a:spcPts val="575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3366FF"/>
                </a:solidFill>
              </a:rPr>
              <a:t>Processing of next-gen sequencing data</a:t>
            </a:r>
          </a:p>
          <a:p>
            <a:pPr lvl="1" eaLnBrk="1" hangingPunct="1">
              <a:spcBef>
                <a:spcPts val="575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3366FF"/>
                </a:solidFill>
              </a:rPr>
              <a:t>Performing read mappings</a:t>
            </a:r>
          </a:p>
          <a:p>
            <a:pPr lvl="1" eaLnBrk="1" hangingPunct="1">
              <a:spcBef>
                <a:spcPts val="575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3366FF"/>
                </a:solidFill>
              </a:rPr>
              <a:t>Analyzing genome assemblies and annotations</a:t>
            </a:r>
          </a:p>
          <a:p>
            <a:pPr lvl="1" eaLnBrk="1" hangingPunct="1">
              <a:spcBef>
                <a:spcPts val="575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3366FF"/>
                </a:solidFill>
              </a:rPr>
              <a:t>Documentation of bioinformatic analyses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9C8ED4-D94D-3B4C-8F1E-09ACDFED2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08F4828-808A-3148-AC6B-8CB08C854F9E}" type="slidenum">
              <a:rPr lang="en-US" altLang="en-US" sz="1200">
                <a:solidFill>
                  <a:srgbClr val="898989"/>
                </a:solidFill>
              </a:rPr>
              <a:pPr eaLnBrk="1" hangingPunct="1"/>
              <a:t>24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32FC1E-4A08-E241-948C-972F292CE21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4" y="2627314"/>
            <a:ext cx="59213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D09337-95CC-7C44-B63D-D6472DF6DD2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6" y="3136900"/>
            <a:ext cx="593725" cy="50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15AC6B-9077-AC4C-B8F4-761DD66F139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926" y="3646489"/>
            <a:ext cx="593725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95030E-1059-2648-AB8B-152B016B28C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926" y="4173539"/>
            <a:ext cx="593725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7CAAC2-3367-3F46-86B4-289F00008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363" y="5232401"/>
            <a:ext cx="449262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C31FBD-1890-D849-9AF9-5F68D9B412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363" y="5753101"/>
            <a:ext cx="449262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7863D5-ABAB-3B43-A995-F7DEAAF7606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614" y="5199064"/>
            <a:ext cx="593725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3B7087-B370-CA49-90AC-3582287ADB3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926" y="4684714"/>
            <a:ext cx="593725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A2DBBA-F00D-4143-ADAD-6473F57A904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1" y="5740400"/>
            <a:ext cx="593725" cy="50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4">
            <a:extLst>
              <a:ext uri="{FF2B5EF4-FFF2-40B4-BE49-F238E27FC236}">
                <a16:creationId xmlns:a16="http://schemas.microsoft.com/office/drawing/2014/main" id="{9094F731-BB5C-644F-94B0-0AF64BBD51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825" y="73820"/>
            <a:ext cx="83851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/>
              <a:t>Objectives of this course (7</a:t>
            </a:r>
            <a:r>
              <a:rPr lang="en-US" altLang="en-US" sz="3600" b="1" baseline="30000" dirty="0"/>
              <a:t>th</a:t>
            </a:r>
            <a:r>
              <a:rPr lang="en-US" altLang="en-US" sz="3600" b="1" dirty="0"/>
              <a:t> semester)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6158CA1-4C48-CA41-AD28-988ADE71EABD}"/>
              </a:ext>
            </a:extLst>
          </p:cNvPr>
          <p:cNvCxnSpPr/>
          <p:nvPr/>
        </p:nvCxnSpPr>
        <p:spPr>
          <a:xfrm>
            <a:off x="-9377" y="816769"/>
            <a:ext cx="9039285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78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525C2-3407-894F-8916-50B2092EB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FD90200-9113-244A-92AD-3A31DE21B866}" type="slidenum">
              <a:rPr lang="en-US" altLang="en-US" sz="1200">
                <a:solidFill>
                  <a:srgbClr val="898989"/>
                </a:solidFill>
              </a:rPr>
              <a:pPr eaLnBrk="1" hangingPunct="1"/>
              <a:t>25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0419" name="Rectangle 4">
            <a:extLst>
              <a:ext uri="{FF2B5EF4-FFF2-40B4-BE49-F238E27FC236}">
                <a16:creationId xmlns:a16="http://schemas.microsoft.com/office/drawing/2014/main" id="{50EFC8B5-02BB-E148-A17B-18A3B19445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77" y="163513"/>
            <a:ext cx="83851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/>
              <a:t>Exam: what we expect you to know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06AD6-5172-C943-B827-DFF2C38BD7FD}"/>
              </a:ext>
            </a:extLst>
          </p:cNvPr>
          <p:cNvSpPr txBox="1"/>
          <p:nvPr/>
        </p:nvSpPr>
        <p:spPr>
          <a:xfrm>
            <a:off x="1240595" y="1119943"/>
            <a:ext cx="10665164" cy="560153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96000" indent="-28575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2800" b="1" dirty="0">
                <a:latin typeface="Calibri" charset="0"/>
                <a:ea typeface="ＭＳ Ｐゴシック" charset="0"/>
                <a:cs typeface="ＭＳ Ｐゴシック" charset="0"/>
              </a:rPr>
              <a:t>Being able to recapitulate what we did</a:t>
            </a:r>
          </a:p>
          <a:p>
            <a:pPr marL="396000" indent="-28575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2800" b="1" dirty="0">
                <a:latin typeface="Calibri" charset="0"/>
                <a:ea typeface="ＭＳ Ｐゴシック" charset="0"/>
                <a:cs typeface="ＭＳ Ｐゴシック" charset="0"/>
              </a:rPr>
              <a:t>Theory behind sequencing, assembly, quality check, and annotation</a:t>
            </a:r>
          </a:p>
          <a:p>
            <a:pPr marL="396000" indent="-28575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2800" b="1" dirty="0">
                <a:latin typeface="Calibri" charset="0"/>
                <a:ea typeface="ＭＳ Ｐゴシック" charset="0"/>
                <a:cs typeface="ＭＳ Ｐゴシック" charset="0"/>
              </a:rPr>
              <a:t>Pros and cons of different approaches (Illumina vs Nanopore)</a:t>
            </a:r>
          </a:p>
          <a:p>
            <a:pPr marL="396000" indent="-28575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2800" b="1" dirty="0">
                <a:latin typeface="Calibri" charset="0"/>
                <a:ea typeface="ＭＳ Ｐゴシック" charset="0"/>
                <a:cs typeface="ＭＳ Ｐゴシック" charset="0"/>
              </a:rPr>
              <a:t>Major problems: why and how to solve them?</a:t>
            </a:r>
          </a:p>
          <a:p>
            <a:pPr marL="396000" indent="-28575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2800" b="1" dirty="0">
                <a:latin typeface="Calibri" charset="0"/>
                <a:ea typeface="ＭＳ Ｐゴシック" charset="0"/>
                <a:cs typeface="ＭＳ Ｐゴシック" charset="0"/>
              </a:rPr>
              <a:t>Why did we do each analysis?</a:t>
            </a:r>
          </a:p>
          <a:p>
            <a:pPr marL="396000" indent="-28575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2800" b="1" dirty="0">
                <a:latin typeface="Calibri" charset="0"/>
                <a:ea typeface="ＭＳ Ｐゴシック" charset="0"/>
                <a:cs typeface="ＭＳ Ｐゴシック" charset="0"/>
              </a:rPr>
              <a:t>Rough idea of the results we obtained</a:t>
            </a:r>
          </a:p>
          <a:p>
            <a:pPr marL="396000" indent="-28575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2800" b="1" dirty="0">
                <a:latin typeface="Calibri" charset="0"/>
                <a:ea typeface="ＭＳ Ｐゴシック" charset="0"/>
                <a:cs typeface="ＭＳ Ｐゴシック" charset="0"/>
              </a:rPr>
              <a:t>Biological context</a:t>
            </a:r>
          </a:p>
          <a:p>
            <a:pPr marL="396000" indent="-28575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No coding needed/ No questions about bash/R commands</a:t>
            </a:r>
          </a:p>
          <a:p>
            <a:pPr marL="396000">
              <a:spcBef>
                <a:spcPts val="600"/>
              </a:spcBef>
              <a:defRPr/>
            </a:pPr>
            <a:r>
              <a:rPr lang="en-US" sz="2800" b="1" u="sng" dirty="0">
                <a:latin typeface="Calibri" charset="0"/>
                <a:ea typeface="ＭＳ Ｐゴシック" charset="0"/>
                <a:cs typeface="ＭＳ Ｐゴシック" charset="0"/>
              </a:rPr>
              <a:t>How to prepare:</a:t>
            </a:r>
            <a:endParaRPr lang="en-US" sz="2800" u="sng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396000" indent="-3429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Go through lectures, tutorials, and recap presentations</a:t>
            </a:r>
          </a:p>
          <a:p>
            <a:pPr marL="396000" indent="-3429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Make sure you have understood the different steps of the tutorials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563C022-D986-E74F-8985-98820387137D}"/>
              </a:ext>
            </a:extLst>
          </p:cNvPr>
          <p:cNvCxnSpPr/>
          <p:nvPr/>
        </p:nvCxnSpPr>
        <p:spPr>
          <a:xfrm>
            <a:off x="-9377" y="816769"/>
            <a:ext cx="9039285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64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4">
            <a:extLst>
              <a:ext uri="{FF2B5EF4-FFF2-40B4-BE49-F238E27FC236}">
                <a16:creationId xmlns:a16="http://schemas.microsoft.com/office/drawing/2014/main" id="{4190C81B-B556-A645-AD54-81B51B5471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043" y="130176"/>
            <a:ext cx="93900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/>
              <a:t>List of software we used</a:t>
            </a:r>
          </a:p>
        </p:txBody>
      </p:sp>
      <p:sp>
        <p:nvSpPr>
          <p:cNvPr id="46083" name="TextBox 4">
            <a:extLst>
              <a:ext uri="{FF2B5EF4-FFF2-40B4-BE49-F238E27FC236}">
                <a16:creationId xmlns:a16="http://schemas.microsoft.com/office/drawing/2014/main" id="{09723A76-9768-FC46-98CE-976DB4F767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8075" y="-639763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9D4ACEBF-A72C-7840-A2E3-BF95F1A11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0888" y="5773739"/>
            <a:ext cx="7975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sym typeface="Wingdings" pitchFamily="2" charset="2"/>
              </a:rPr>
              <a:t> Look at google spreadsheet for complete list</a:t>
            </a:r>
            <a:endParaRPr lang="en-US" altLang="en-US"/>
          </a:p>
        </p:txBody>
      </p:sp>
      <p:pic>
        <p:nvPicPr>
          <p:cNvPr id="46085" name="Picture 1" descr="Screen Shot 2021-11-30 at 09.44.25.png">
            <a:extLst>
              <a:ext uri="{FF2B5EF4-FFF2-40B4-BE49-F238E27FC236}">
                <a16:creationId xmlns:a16="http://schemas.microsoft.com/office/drawing/2014/main" id="{F3CED0B3-0AAD-2E4D-8A55-4D955A49C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72" y="1886847"/>
            <a:ext cx="13393738" cy="326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08B864-075C-3C48-B8F6-4CEC240E084C}"/>
              </a:ext>
            </a:extLst>
          </p:cNvPr>
          <p:cNvCxnSpPr/>
          <p:nvPr/>
        </p:nvCxnSpPr>
        <p:spPr>
          <a:xfrm>
            <a:off x="-9377" y="816769"/>
            <a:ext cx="9039285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779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4">
            <a:extLst>
              <a:ext uri="{FF2B5EF4-FFF2-40B4-BE49-F238E27FC236}">
                <a16:creationId xmlns:a16="http://schemas.microsoft.com/office/drawing/2014/main" id="{F66A7A31-4FDF-D14C-9E8A-45057C2FE9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1" y="60326"/>
            <a:ext cx="48212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4000" b="1" dirty="0"/>
              <a:t>Thank you Assistants!</a:t>
            </a:r>
          </a:p>
        </p:txBody>
      </p:sp>
      <p:sp>
        <p:nvSpPr>
          <p:cNvPr id="62467" name="TextBox 15">
            <a:extLst>
              <a:ext uri="{FF2B5EF4-FFF2-40B4-BE49-F238E27FC236}">
                <a16:creationId xmlns:a16="http://schemas.microsoft.com/office/drawing/2014/main" id="{E76B0B19-01C5-DF47-8412-1867B745A8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7689" y="2373313"/>
            <a:ext cx="1584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>
                <a:solidFill>
                  <a:schemeClr val="bg1"/>
                </a:solidFill>
              </a:rPr>
              <a:t>Olivier Emery</a:t>
            </a:r>
          </a:p>
        </p:txBody>
      </p:sp>
      <p:pic>
        <p:nvPicPr>
          <p:cNvPr id="62468" name="Picture 18">
            <a:extLst>
              <a:ext uri="{FF2B5EF4-FFF2-40B4-BE49-F238E27FC236}">
                <a16:creationId xmlns:a16="http://schemas.microsoft.com/office/drawing/2014/main" id="{54B38C29-56DD-7948-AB79-9BD206426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075" y="957263"/>
            <a:ext cx="1874838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9" name="TextBox 19">
            <a:extLst>
              <a:ext uri="{FF2B5EF4-FFF2-40B4-BE49-F238E27FC236}">
                <a16:creationId xmlns:a16="http://schemas.microsoft.com/office/drawing/2014/main" id="{E4A726D4-133E-FB49-BE31-62E91D44CE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5389" y="2138364"/>
            <a:ext cx="15827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>
                <a:solidFill>
                  <a:schemeClr val="bg1"/>
                </a:solidFill>
              </a:rPr>
              <a:t>German </a:t>
            </a:r>
          </a:p>
          <a:p>
            <a:pPr algn="ctr" eaLnBrk="1" hangingPunct="1"/>
            <a:r>
              <a:rPr lang="en-US" altLang="en-US" sz="2000">
                <a:solidFill>
                  <a:schemeClr val="bg1"/>
                </a:solidFill>
              </a:rPr>
              <a:t>Bonilla-Rosso</a:t>
            </a:r>
          </a:p>
        </p:txBody>
      </p:sp>
      <p:sp>
        <p:nvSpPr>
          <p:cNvPr id="87042" name="Slide Number Placeholder 87041">
            <a:extLst>
              <a:ext uri="{FF2B5EF4-FFF2-40B4-BE49-F238E27FC236}">
                <a16:creationId xmlns:a16="http://schemas.microsoft.com/office/drawing/2014/main" id="{9E0B8B14-161A-1A4F-8D3C-660F38CB2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D7CFE3A-B40A-BD4F-A89C-CEBA4EFEFEBE}" type="slidenum">
              <a:rPr lang="en-US" altLang="en-US" sz="1200">
                <a:solidFill>
                  <a:srgbClr val="898989"/>
                </a:solidFill>
              </a:rPr>
              <a:pPr eaLnBrk="1" hangingPunct="1"/>
              <a:t>27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62471" name="Picture 7">
            <a:extLst>
              <a:ext uri="{FF2B5EF4-FFF2-40B4-BE49-F238E27FC236}">
                <a16:creationId xmlns:a16="http://schemas.microsoft.com/office/drawing/2014/main" id="{492ED96A-27AC-5049-A60F-D9FAA7D558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689" y="947739"/>
            <a:ext cx="1844675" cy="190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2" name="TextBox 31">
            <a:extLst>
              <a:ext uri="{FF2B5EF4-FFF2-40B4-BE49-F238E27FC236}">
                <a16:creationId xmlns:a16="http://schemas.microsoft.com/office/drawing/2014/main" id="{0DF843DD-ADB6-2C4E-B338-88E0FED3E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7251" y="2155826"/>
            <a:ext cx="7524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>
                <a:solidFill>
                  <a:schemeClr val="bg1"/>
                </a:solidFill>
              </a:rPr>
              <a:t>Gilles</a:t>
            </a:r>
            <a:br>
              <a:rPr lang="en-US" altLang="en-US" sz="2000">
                <a:solidFill>
                  <a:schemeClr val="bg1"/>
                </a:solidFill>
              </a:rPr>
            </a:br>
            <a:r>
              <a:rPr lang="en-US" altLang="en-US" sz="2000">
                <a:solidFill>
                  <a:schemeClr val="bg1"/>
                </a:solidFill>
              </a:rPr>
              <a:t>Baud</a:t>
            </a:r>
          </a:p>
        </p:txBody>
      </p:sp>
      <p:pic>
        <p:nvPicPr>
          <p:cNvPr id="62473" name="Picture 16">
            <a:extLst>
              <a:ext uri="{FF2B5EF4-FFF2-40B4-BE49-F238E27FC236}">
                <a16:creationId xmlns:a16="http://schemas.microsoft.com/office/drawing/2014/main" id="{09F3C5E2-57E0-014D-91EF-80254940C1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8" y="2951163"/>
            <a:ext cx="2006600" cy="191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4" name="TextBox 33">
            <a:extLst>
              <a:ext uri="{FF2B5EF4-FFF2-40B4-BE49-F238E27FC236}">
                <a16:creationId xmlns:a16="http://schemas.microsoft.com/office/drawing/2014/main" id="{089D48E8-AF30-144C-B382-A258EE049C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325" y="4467225"/>
            <a:ext cx="1854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>
                <a:solidFill>
                  <a:schemeClr val="bg1"/>
                </a:solidFill>
              </a:rPr>
              <a:t>Yassine El Chazli</a:t>
            </a:r>
          </a:p>
        </p:txBody>
      </p:sp>
      <p:pic>
        <p:nvPicPr>
          <p:cNvPr id="62475" name="Picture 20">
            <a:extLst>
              <a:ext uri="{FF2B5EF4-FFF2-40B4-BE49-F238E27FC236}">
                <a16:creationId xmlns:a16="http://schemas.microsoft.com/office/drawing/2014/main" id="{F000D6DE-7273-9C43-82D5-7EF4A8C41D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939" y="2940051"/>
            <a:ext cx="1666875" cy="192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6" name="TextBox 35">
            <a:extLst>
              <a:ext uri="{FF2B5EF4-FFF2-40B4-BE49-F238E27FC236}">
                <a16:creationId xmlns:a16="http://schemas.microsoft.com/office/drawing/2014/main" id="{E0F7FF5A-A894-3F47-8FBC-DBE4FB00B8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8164" y="4189414"/>
            <a:ext cx="12842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>
                <a:solidFill>
                  <a:schemeClr val="bg1"/>
                </a:solidFill>
              </a:rPr>
              <a:t>Vincent </a:t>
            </a:r>
          </a:p>
          <a:p>
            <a:pPr algn="ctr" eaLnBrk="1" hangingPunct="1"/>
            <a:r>
              <a:rPr lang="en-US" altLang="en-US" sz="2000">
                <a:solidFill>
                  <a:schemeClr val="bg1"/>
                </a:solidFill>
              </a:rPr>
              <a:t>Somerville</a:t>
            </a:r>
          </a:p>
        </p:txBody>
      </p:sp>
      <p:pic>
        <p:nvPicPr>
          <p:cNvPr id="62477" name="Picture 36">
            <a:extLst>
              <a:ext uri="{FF2B5EF4-FFF2-40B4-BE49-F238E27FC236}">
                <a16:creationId xmlns:a16="http://schemas.microsoft.com/office/drawing/2014/main" id="{8044F4DE-1072-2442-9479-C626E3AEC2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114" y="4865688"/>
            <a:ext cx="1990725" cy="192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8" name="TextBox 41">
            <a:extLst>
              <a:ext uri="{FF2B5EF4-FFF2-40B4-BE49-F238E27FC236}">
                <a16:creationId xmlns:a16="http://schemas.microsoft.com/office/drawing/2014/main" id="{718D89B5-28DE-5940-A055-565D33446D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1526" y="6361113"/>
            <a:ext cx="18764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Vincent de Bakker</a:t>
            </a:r>
          </a:p>
        </p:txBody>
      </p:sp>
      <p:pic>
        <p:nvPicPr>
          <p:cNvPr id="62479" name="Picture 2">
            <a:extLst>
              <a:ext uri="{FF2B5EF4-FFF2-40B4-BE49-F238E27FC236}">
                <a16:creationId xmlns:a16="http://schemas.microsoft.com/office/drawing/2014/main" id="{37E3016D-1D1C-4B47-9CAA-2C18AF7F29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050" y="947738"/>
            <a:ext cx="1911350" cy="191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80" name="TextBox 34">
            <a:extLst>
              <a:ext uri="{FF2B5EF4-FFF2-40B4-BE49-F238E27FC236}">
                <a16:creationId xmlns:a16="http://schemas.microsoft.com/office/drawing/2014/main" id="{12D78ED4-CE30-5046-B08A-EF5C2F83D9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7388" y="2141539"/>
            <a:ext cx="11223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>
                <a:solidFill>
                  <a:schemeClr val="bg1"/>
                </a:solidFill>
              </a:rPr>
              <a:t>Aiswarya</a:t>
            </a:r>
          </a:p>
          <a:p>
            <a:pPr algn="ctr" eaLnBrk="1" hangingPunct="1"/>
            <a:r>
              <a:rPr lang="en-US" altLang="en-US" sz="2000">
                <a:solidFill>
                  <a:schemeClr val="bg1"/>
                </a:solidFill>
              </a:rPr>
              <a:t>Prasad</a:t>
            </a:r>
          </a:p>
        </p:txBody>
      </p:sp>
      <p:pic>
        <p:nvPicPr>
          <p:cNvPr id="62481" name="Picture 3">
            <a:extLst>
              <a:ext uri="{FF2B5EF4-FFF2-40B4-BE49-F238E27FC236}">
                <a16:creationId xmlns:a16="http://schemas.microsoft.com/office/drawing/2014/main" id="{E59CF806-CF75-0B44-9F4D-9A819AA375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763" y="3000376"/>
            <a:ext cx="1909762" cy="189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82" name="TextBox 37">
            <a:extLst>
              <a:ext uri="{FF2B5EF4-FFF2-40B4-BE49-F238E27FC236}">
                <a16:creationId xmlns:a16="http://schemas.microsoft.com/office/drawing/2014/main" id="{637E750B-67F2-4447-938E-9D278244C3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3889" y="4208464"/>
            <a:ext cx="16859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>
                <a:solidFill>
                  <a:schemeClr val="bg1"/>
                </a:solidFill>
              </a:rPr>
              <a:t>Garance </a:t>
            </a:r>
          </a:p>
          <a:p>
            <a:pPr algn="ctr" eaLnBrk="1" hangingPunct="1"/>
            <a:r>
              <a:rPr lang="en-US" altLang="en-US" sz="2000">
                <a:solidFill>
                  <a:schemeClr val="bg1"/>
                </a:solidFill>
              </a:rPr>
              <a:t>Sarton-Lohéac</a:t>
            </a:r>
          </a:p>
        </p:txBody>
      </p:sp>
      <p:pic>
        <p:nvPicPr>
          <p:cNvPr id="62483" name="Picture 4">
            <a:extLst>
              <a:ext uri="{FF2B5EF4-FFF2-40B4-BE49-F238E27FC236}">
                <a16:creationId xmlns:a16="http://schemas.microsoft.com/office/drawing/2014/main" id="{4DFBA852-F4C8-3E42-9F26-5EC9A0D286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9" t="18065" r="36288" b="50420"/>
          <a:stretch>
            <a:fillRect/>
          </a:stretch>
        </p:blipFill>
        <p:spPr bwMode="auto">
          <a:xfrm>
            <a:off x="8074025" y="957263"/>
            <a:ext cx="2052638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84" name="Picture 5">
            <a:extLst>
              <a:ext uri="{FF2B5EF4-FFF2-40B4-BE49-F238E27FC236}">
                <a16:creationId xmlns:a16="http://schemas.microsoft.com/office/drawing/2014/main" id="{C251F89F-C1F4-6443-8208-AECBD3676E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75" y="2940051"/>
            <a:ext cx="1646238" cy="19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85" name="TextBox 39">
            <a:extLst>
              <a:ext uri="{FF2B5EF4-FFF2-40B4-BE49-F238E27FC236}">
                <a16:creationId xmlns:a16="http://schemas.microsoft.com/office/drawing/2014/main" id="{BC3CE98A-E693-CF48-99CE-6753CC0D3F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2050" y="4167189"/>
            <a:ext cx="15128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>
                <a:solidFill>
                  <a:schemeClr val="bg1"/>
                </a:solidFill>
              </a:rPr>
              <a:t>Daniel</a:t>
            </a:r>
          </a:p>
          <a:p>
            <a:pPr algn="ctr" eaLnBrk="1" hangingPunct="1"/>
            <a:r>
              <a:rPr lang="en-US" altLang="en-US" sz="2000">
                <a:solidFill>
                  <a:schemeClr val="bg1"/>
                </a:solidFill>
              </a:rPr>
              <a:t>Garrido Sanz</a:t>
            </a:r>
          </a:p>
        </p:txBody>
      </p:sp>
      <p:sp>
        <p:nvSpPr>
          <p:cNvPr id="62486" name="TextBox 40">
            <a:extLst>
              <a:ext uri="{FF2B5EF4-FFF2-40B4-BE49-F238E27FC236}">
                <a16:creationId xmlns:a16="http://schemas.microsoft.com/office/drawing/2014/main" id="{3EA4111A-1E5A-014D-82AC-D9C568C29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1" y="2095501"/>
            <a:ext cx="14779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>
                <a:solidFill>
                  <a:schemeClr val="bg1"/>
                </a:solidFill>
              </a:rPr>
              <a:t>Mam Malick</a:t>
            </a:r>
          </a:p>
          <a:p>
            <a:pPr algn="ctr" eaLnBrk="1" hangingPunct="1"/>
            <a:r>
              <a:rPr lang="en-US" altLang="en-US" sz="2000">
                <a:solidFill>
                  <a:schemeClr val="bg1"/>
                </a:solidFill>
              </a:rPr>
              <a:t>Sy Ndiaye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595643-154B-F54F-93D2-38C3C3361CCC}"/>
              </a:ext>
            </a:extLst>
          </p:cNvPr>
          <p:cNvCxnSpPr/>
          <p:nvPr/>
        </p:nvCxnSpPr>
        <p:spPr>
          <a:xfrm>
            <a:off x="-9377" y="816769"/>
            <a:ext cx="9039285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9184324-8427-314B-8743-7724D59C7C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4745" y="964338"/>
            <a:ext cx="8366298" cy="58238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1B9691-EB9E-F640-B869-4327EF80EDBB}"/>
              </a:ext>
            </a:extLst>
          </p:cNvPr>
          <p:cNvSpPr/>
          <p:nvPr/>
        </p:nvSpPr>
        <p:spPr>
          <a:xfrm>
            <a:off x="3917951" y="4770782"/>
            <a:ext cx="2030413" cy="21004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80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4">
            <a:extLst>
              <a:ext uri="{FF2B5EF4-FFF2-40B4-BE49-F238E27FC236}">
                <a16:creationId xmlns:a16="http://schemas.microsoft.com/office/drawing/2014/main" id="{1AC474DA-D7CB-4949-ADFB-AC8D1E7E7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3388" y="60326"/>
            <a:ext cx="77787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4000" b="1"/>
              <a:t>Thank you Students!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92CAC4-1429-C648-A60C-F1906BEDE08B}"/>
              </a:ext>
            </a:extLst>
          </p:cNvPr>
          <p:cNvCxnSpPr/>
          <p:nvPr/>
        </p:nvCxnSpPr>
        <p:spPr>
          <a:xfrm>
            <a:off x="1524001" y="750094"/>
            <a:ext cx="9039285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042" name="Slide Number Placeholder 87041">
            <a:extLst>
              <a:ext uri="{FF2B5EF4-FFF2-40B4-BE49-F238E27FC236}">
                <a16:creationId xmlns:a16="http://schemas.microsoft.com/office/drawing/2014/main" id="{C630C1BF-41A2-AA4D-8ABB-820238D28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9FA7B3BA-222D-F74C-AC72-9079471AA4B8}" type="slidenum">
              <a:rPr lang="en-US" altLang="en-US" sz="1200">
                <a:solidFill>
                  <a:srgbClr val="898989"/>
                </a:solidFill>
              </a:rPr>
              <a:pPr eaLnBrk="1" hangingPunct="1"/>
              <a:t>28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059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D00982B-D2FE-AC4E-8B53-0B3A51DA59BD}"/>
              </a:ext>
            </a:extLst>
          </p:cNvPr>
          <p:cNvCxnSpPr/>
          <p:nvPr/>
        </p:nvCxnSpPr>
        <p:spPr>
          <a:xfrm>
            <a:off x="1524001" y="750094"/>
            <a:ext cx="9039285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D9B0F2F-1A98-894F-8912-61F8E772A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1EB4671D-A7C5-4547-934E-4115E866FAEC}" type="slidenum">
              <a:rPr lang="en-US" altLang="en-US" sz="1200">
                <a:solidFill>
                  <a:srgbClr val="898989"/>
                </a:solidFill>
              </a:rPr>
              <a:pPr eaLnBrk="1" hangingPunct="1"/>
              <a:t>29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97B65C-E18F-BD40-9752-763A66F71367}"/>
              </a:ext>
            </a:extLst>
          </p:cNvPr>
          <p:cNvSpPr txBox="1"/>
          <p:nvPr/>
        </p:nvSpPr>
        <p:spPr>
          <a:xfrm>
            <a:off x="1893889" y="1468439"/>
            <a:ext cx="8091487" cy="2124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6600" dirty="0">
                <a:latin typeface="Calibri" charset="0"/>
                <a:ea typeface="ＭＳ Ｐゴシック" charset="0"/>
                <a:cs typeface="ＭＳ Ｐゴシック" charset="0"/>
              </a:rPr>
              <a:t>Questions?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endParaRPr lang="en-US" sz="66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961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4">
            <a:extLst>
              <a:ext uri="{FF2B5EF4-FFF2-40B4-BE49-F238E27FC236}">
                <a16:creationId xmlns:a16="http://schemas.microsoft.com/office/drawing/2014/main" id="{572ED96D-636D-114D-808D-2DF8495BDE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193" y="103982"/>
            <a:ext cx="93900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/>
              <a:t>Our starting point</a:t>
            </a:r>
          </a:p>
        </p:txBody>
      </p:sp>
      <p:sp>
        <p:nvSpPr>
          <p:cNvPr id="19460" name="TextBox 4">
            <a:extLst>
              <a:ext uri="{FF2B5EF4-FFF2-40B4-BE49-F238E27FC236}">
                <a16:creationId xmlns:a16="http://schemas.microsoft.com/office/drawing/2014/main" id="{6747B653-51A1-0641-AF38-E689DBF03E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8075" y="-639763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96E2754-9C3C-1543-A0C8-D87E114FA8BF}"/>
              </a:ext>
            </a:extLst>
          </p:cNvPr>
          <p:cNvGrpSpPr/>
          <p:nvPr/>
        </p:nvGrpSpPr>
        <p:grpSpPr>
          <a:xfrm>
            <a:off x="696113" y="1232452"/>
            <a:ext cx="10777467" cy="5353878"/>
            <a:chOff x="1838325" y="2027377"/>
            <a:chExt cx="8724901" cy="4334233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206B8F78-BC74-5042-B94F-51770C39D5AC}"/>
                </a:ext>
              </a:extLst>
            </p:cNvPr>
            <p:cNvSpPr/>
            <p:nvPr/>
          </p:nvSpPr>
          <p:spPr>
            <a:xfrm>
              <a:off x="7519989" y="2254389"/>
              <a:ext cx="3043237" cy="1404938"/>
            </a:xfrm>
            <a:prstGeom prst="roundRect">
              <a:avLst/>
            </a:prstGeom>
            <a:solidFill>
              <a:srgbClr val="EFB0CF">
                <a:alpha val="58824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/>
            </a:p>
          </p:txBody>
        </p:sp>
        <p:pic>
          <p:nvPicPr>
            <p:cNvPr id="19461" name="Picture 42">
              <a:extLst>
                <a:ext uri="{FF2B5EF4-FFF2-40B4-BE49-F238E27FC236}">
                  <a16:creationId xmlns:a16="http://schemas.microsoft.com/office/drawing/2014/main" id="{C22476B8-17B5-D047-832C-6C83EC776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3101" y="4245115"/>
              <a:ext cx="1274763" cy="957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62" name="TextBox 44">
              <a:extLst>
                <a:ext uri="{FF2B5EF4-FFF2-40B4-BE49-F238E27FC236}">
                  <a16:creationId xmlns:a16="http://schemas.microsoft.com/office/drawing/2014/main" id="{6BA449D4-CA3F-8B42-AF60-EED3F3539F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73938" y="4492765"/>
              <a:ext cx="1636712" cy="608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2000"/>
                <a:t>Illumina MiSeq</a:t>
              </a:r>
            </a:p>
            <a:p>
              <a:pPr algn="ctr" eaLnBrk="1" hangingPunct="1"/>
              <a:r>
                <a:rPr lang="en-US" altLang="en-US" sz="2000"/>
                <a:t>2x250 bp</a:t>
              </a:r>
            </a:p>
          </p:txBody>
        </p:sp>
        <p:sp>
          <p:nvSpPr>
            <p:cNvPr id="46" name="Right Arrow 45">
              <a:extLst>
                <a:ext uri="{FF2B5EF4-FFF2-40B4-BE49-F238E27FC236}">
                  <a16:creationId xmlns:a16="http://schemas.microsoft.com/office/drawing/2014/main" id="{0AB1024A-9CDF-F742-92A2-40BFFEB98D7D}"/>
                </a:ext>
              </a:extLst>
            </p:cNvPr>
            <p:cNvSpPr/>
            <p:nvPr/>
          </p:nvSpPr>
          <p:spPr>
            <a:xfrm rot="5400000">
              <a:off x="6193632" y="5155546"/>
              <a:ext cx="463550" cy="4619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/>
            </a:p>
          </p:txBody>
        </p:sp>
        <p:sp>
          <p:nvSpPr>
            <p:cNvPr id="19464" name="TextBox 46">
              <a:extLst>
                <a:ext uri="{FF2B5EF4-FFF2-40B4-BE49-F238E27FC236}">
                  <a16:creationId xmlns:a16="http://schemas.microsoft.com/office/drawing/2014/main" id="{3340DB2E-A3E2-414F-9C3E-CB71C44B30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29189" y="5753239"/>
              <a:ext cx="3209925" cy="608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000"/>
                <a:t>SampleX_L001_</a:t>
              </a:r>
              <a:r>
                <a:rPr lang="en-US" altLang="en-US" sz="2000">
                  <a:solidFill>
                    <a:srgbClr val="C00000"/>
                  </a:solidFill>
                </a:rPr>
                <a:t>R1</a:t>
              </a:r>
              <a:r>
                <a:rPr lang="en-US" altLang="en-US" sz="2000"/>
                <a:t>_001.fastq.gz</a:t>
              </a:r>
            </a:p>
            <a:p>
              <a:pPr eaLnBrk="1" hangingPunct="1"/>
              <a:r>
                <a:rPr lang="en-US" altLang="en-US" sz="2000"/>
                <a:t>SampleX _L001_</a:t>
              </a:r>
              <a:r>
                <a:rPr lang="en-US" altLang="en-US" sz="2000">
                  <a:solidFill>
                    <a:srgbClr val="C00000"/>
                  </a:solidFill>
                </a:rPr>
                <a:t>R2</a:t>
              </a:r>
              <a:r>
                <a:rPr lang="en-US" altLang="en-US" sz="2000"/>
                <a:t>_001.fastq.gz</a:t>
              </a:r>
            </a:p>
          </p:txBody>
        </p:sp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0F788512-E92E-CB45-9FF5-69A69CC86648}"/>
                </a:ext>
              </a:extLst>
            </p:cNvPr>
            <p:cNvSpPr/>
            <p:nvPr/>
          </p:nvSpPr>
          <p:spPr>
            <a:xfrm rot="5400000">
              <a:off x="6159501" y="3783152"/>
              <a:ext cx="461962" cy="4619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/>
            </a:p>
          </p:txBody>
        </p:sp>
        <p:sp>
          <p:nvSpPr>
            <p:cNvPr id="19466" name="TextBox 14">
              <a:extLst>
                <a:ext uri="{FF2B5EF4-FFF2-40B4-BE49-F238E27FC236}">
                  <a16:creationId xmlns:a16="http://schemas.microsoft.com/office/drawing/2014/main" id="{26291986-C0BA-0943-B63E-8091584820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1663" y="5846903"/>
              <a:ext cx="2957512" cy="449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800">
                  <a:solidFill>
                    <a:srgbClr val="A94D7A"/>
                  </a:solidFill>
                </a:rPr>
                <a:t>Your starting point! </a:t>
              </a:r>
              <a:r>
                <a:rPr lang="en-US" altLang="en-US" sz="2800">
                  <a:solidFill>
                    <a:srgbClr val="A94D7A"/>
                  </a:solidFill>
                  <a:sym typeface="Wingdings" pitchFamily="2" charset="2"/>
                </a:rPr>
                <a:t></a:t>
              </a:r>
              <a:endParaRPr lang="en-US" altLang="en-US" sz="2800">
                <a:solidFill>
                  <a:srgbClr val="A94D7A"/>
                </a:solidFill>
              </a:endParaRPr>
            </a:p>
          </p:txBody>
        </p:sp>
        <p:sp>
          <p:nvSpPr>
            <p:cNvPr id="19467" name="TextBox 59">
              <a:extLst>
                <a:ext uri="{FF2B5EF4-FFF2-40B4-BE49-F238E27FC236}">
                  <a16:creationId xmlns:a16="http://schemas.microsoft.com/office/drawing/2014/main" id="{3EBEE3E0-26D7-D64B-9DA0-A9C49F6BB7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29450" y="4195903"/>
              <a:ext cx="2325688" cy="34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000">
                  <a:solidFill>
                    <a:srgbClr val="A94D7A"/>
                  </a:solidFill>
                </a:rPr>
                <a:t>Paired-end sequencing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9677C29-D25D-F34F-BC2D-7A900B709FA6}"/>
                </a:ext>
              </a:extLst>
            </p:cNvPr>
            <p:cNvSpPr txBox="1"/>
            <p:nvPr/>
          </p:nvSpPr>
          <p:spPr>
            <a:xfrm>
              <a:off x="7632700" y="2298839"/>
              <a:ext cx="2916238" cy="10713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2000" b="1" dirty="0">
                  <a:latin typeface="Calibri" charset="0"/>
                  <a:ea typeface="ＭＳ Ｐゴシック" charset="0"/>
                  <a:cs typeface="ＭＳ Ｐゴシック" charset="0"/>
                </a:rPr>
                <a:t>Lectures:</a:t>
              </a: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n-US" sz="2000" dirty="0">
                  <a:latin typeface="Calibri" charset="0"/>
                  <a:ea typeface="ＭＳ Ｐゴシック" charset="0"/>
                  <a:cs typeface="ＭＳ Ｐゴシック" charset="0"/>
                </a:rPr>
                <a:t>Research questions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n-US" sz="2000" dirty="0">
                  <a:latin typeface="Calibri" charset="0"/>
                  <a:ea typeface="ＭＳ Ｐゴシック" charset="0"/>
                  <a:cs typeface="ＭＳ Ｐゴシック" charset="0"/>
                </a:rPr>
                <a:t>Water kefir /fermented food</a:t>
              </a: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n-US" sz="2000" dirty="0">
                  <a:latin typeface="Calibri" charset="0"/>
                  <a:ea typeface="ＭＳ Ｐゴシック" charset="0"/>
                  <a:cs typeface="ＭＳ Ｐゴシック" charset="0"/>
                </a:rPr>
                <a:t>Sequencing technologies</a:t>
              </a:r>
            </a:p>
          </p:txBody>
        </p:sp>
        <p:pic>
          <p:nvPicPr>
            <p:cNvPr id="19469" name="Picture 18">
              <a:extLst>
                <a:ext uri="{FF2B5EF4-FFF2-40B4-BE49-F238E27FC236}">
                  <a16:creationId xmlns:a16="http://schemas.microsoft.com/office/drawing/2014/main" id="{8F6736BD-BA72-CD46-B417-EAEF01A5E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2201" y="2027377"/>
              <a:ext cx="1241425" cy="1300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70" name="Picture 19">
              <a:extLst>
                <a:ext uri="{FF2B5EF4-FFF2-40B4-BE49-F238E27FC236}">
                  <a16:creationId xmlns:a16="http://schemas.microsoft.com/office/drawing/2014/main" id="{CCBF67E4-B3AA-0A48-81B9-8E10CDE5A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6251" y="2583003"/>
              <a:ext cx="1471613" cy="1100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71" name="Picture 20">
              <a:extLst>
                <a:ext uri="{FF2B5EF4-FFF2-40B4-BE49-F238E27FC236}">
                  <a16:creationId xmlns:a16="http://schemas.microsoft.com/office/drawing/2014/main" id="{5F806F7D-9DF1-B64B-9B27-22153EBD3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8325" y="2062303"/>
              <a:ext cx="2001838" cy="153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72" name="Picture 21">
              <a:extLst>
                <a:ext uri="{FF2B5EF4-FFF2-40B4-BE49-F238E27FC236}">
                  <a16:creationId xmlns:a16="http://schemas.microsoft.com/office/drawing/2014/main" id="{CBC83E0A-E863-434D-954E-03DA1A017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6663" y="2935427"/>
              <a:ext cx="1630362" cy="1630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EBA9D7EC-055B-8447-8BE9-3AB3FE681328}"/>
                </a:ext>
              </a:extLst>
            </p:cNvPr>
            <p:cNvSpPr/>
            <p:nvPr/>
          </p:nvSpPr>
          <p:spPr>
            <a:xfrm rot="19800000">
              <a:off x="4221163" y="2829065"/>
              <a:ext cx="463550" cy="4619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/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5DD434A-2D61-FB44-BF3A-24DD580EC020}"/>
              </a:ext>
            </a:extLst>
          </p:cNvPr>
          <p:cNvCxnSpPr/>
          <p:nvPr/>
        </p:nvCxnSpPr>
        <p:spPr>
          <a:xfrm>
            <a:off x="-9377" y="816769"/>
            <a:ext cx="9039285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718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4">
            <a:extLst>
              <a:ext uri="{FF2B5EF4-FFF2-40B4-BE49-F238E27FC236}">
                <a16:creationId xmlns:a16="http://schemas.microsoft.com/office/drawing/2014/main" id="{F88E87B3-02AC-ED4E-96EE-D3917368A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938" y="130176"/>
            <a:ext cx="93900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/>
              <a:t>Illumina genome assembly: steps</a:t>
            </a:r>
          </a:p>
        </p:txBody>
      </p:sp>
      <p:sp>
        <p:nvSpPr>
          <p:cNvPr id="21507" name="TextBox 4">
            <a:extLst>
              <a:ext uri="{FF2B5EF4-FFF2-40B4-BE49-F238E27FC236}">
                <a16:creationId xmlns:a16="http://schemas.microsoft.com/office/drawing/2014/main" id="{57D57F6A-EC26-694D-A25A-AEAFEE792A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8075" y="-639763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1508" name="TextBox 1">
            <a:extLst>
              <a:ext uri="{FF2B5EF4-FFF2-40B4-BE49-F238E27FC236}">
                <a16:creationId xmlns:a16="http://schemas.microsoft.com/office/drawing/2014/main" id="{B46F71D5-8135-274D-8670-61E17CB756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7262" y="1109664"/>
            <a:ext cx="72453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Genome assembly = reconstructing the genome from short sequence reads</a:t>
            </a:r>
          </a:p>
        </p:txBody>
      </p:sp>
      <p:sp>
        <p:nvSpPr>
          <p:cNvPr id="21509" name="TextBox 3">
            <a:extLst>
              <a:ext uri="{FF2B5EF4-FFF2-40B4-BE49-F238E27FC236}">
                <a16:creationId xmlns:a16="http://schemas.microsoft.com/office/drawing/2014/main" id="{6907A706-2ABC-324C-B396-0CEAEB688E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0138" y="1698625"/>
            <a:ext cx="25812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A94D7A"/>
                </a:solidFill>
              </a:rPr>
              <a:t>Paired-end Illumina reads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0293084E-DD8B-9141-92C0-511057CEFE7B}"/>
              </a:ext>
            </a:extLst>
          </p:cNvPr>
          <p:cNvSpPr/>
          <p:nvPr/>
        </p:nvSpPr>
        <p:spPr>
          <a:xfrm rot="5400000">
            <a:off x="4699794" y="2132807"/>
            <a:ext cx="461963" cy="463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9A1A62-0C59-5442-AC79-DB34513BA580}"/>
              </a:ext>
            </a:extLst>
          </p:cNvPr>
          <p:cNvSpPr txBox="1"/>
          <p:nvPr/>
        </p:nvSpPr>
        <p:spPr>
          <a:xfrm>
            <a:off x="5281613" y="2133600"/>
            <a:ext cx="226126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1" dirty="0" err="1">
                <a:solidFill>
                  <a:schemeClr val="accent1">
                    <a:lumMod val="7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FastQC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Assess quality</a:t>
            </a:r>
          </a:p>
        </p:txBody>
      </p:sp>
      <p:sp>
        <p:nvSpPr>
          <p:cNvPr id="21512" name="TextBox 21">
            <a:extLst>
              <a:ext uri="{FF2B5EF4-FFF2-40B4-BE49-F238E27FC236}">
                <a16:creationId xmlns:a16="http://schemas.microsoft.com/office/drawing/2014/main" id="{F18AEA6A-B8F0-024A-83C2-DC470E4E8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0138" y="2638425"/>
            <a:ext cx="25812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A94D7A"/>
                </a:solidFill>
              </a:rPr>
              <a:t>Paired-end Illumina reads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75283B17-0B48-D84B-8D0B-10613DFEFBAD}"/>
              </a:ext>
            </a:extLst>
          </p:cNvPr>
          <p:cNvSpPr/>
          <p:nvPr/>
        </p:nvSpPr>
        <p:spPr>
          <a:xfrm rot="5400000">
            <a:off x="4699794" y="3039269"/>
            <a:ext cx="461962" cy="463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639E50-E7B5-BF43-BFC5-E09C50CCBE49}"/>
              </a:ext>
            </a:extLst>
          </p:cNvPr>
          <p:cNvSpPr txBox="1"/>
          <p:nvPr/>
        </p:nvSpPr>
        <p:spPr>
          <a:xfrm>
            <a:off x="5302251" y="2913064"/>
            <a:ext cx="3413125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1" dirty="0" err="1">
                <a:solidFill>
                  <a:schemeClr val="accent1">
                    <a:lumMod val="7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trimmomatic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trim and filter reads</a:t>
            </a:r>
            <a:endParaRPr lang="en-US" i="1" dirty="0">
              <a:solidFill>
                <a:schemeClr val="accent1">
                  <a:lumMod val="75000"/>
                </a:schemeClr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515" name="TextBox 24">
            <a:extLst>
              <a:ext uri="{FF2B5EF4-FFF2-40B4-BE49-F238E27FC236}">
                <a16:creationId xmlns:a16="http://schemas.microsoft.com/office/drawing/2014/main" id="{0E2C8540-7AED-E646-8894-B9A9713AE2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2763" y="3544888"/>
            <a:ext cx="37560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u="sng">
                <a:solidFill>
                  <a:srgbClr val="A94D7A"/>
                </a:solidFill>
              </a:rPr>
              <a:t>High quality </a:t>
            </a:r>
            <a:r>
              <a:rPr lang="en-US" altLang="en-US" sz="1800">
                <a:solidFill>
                  <a:srgbClr val="A94D7A"/>
                </a:solidFill>
              </a:rPr>
              <a:t>paired-end Illumina reads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69D67593-2F69-F941-BA7F-6D3AD3BEE574}"/>
              </a:ext>
            </a:extLst>
          </p:cNvPr>
          <p:cNvSpPr/>
          <p:nvPr/>
        </p:nvSpPr>
        <p:spPr>
          <a:xfrm rot="5400000">
            <a:off x="4699794" y="3979069"/>
            <a:ext cx="461962" cy="463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517" name="TextBox 26">
            <a:extLst>
              <a:ext uri="{FF2B5EF4-FFF2-40B4-BE49-F238E27FC236}">
                <a16:creationId xmlns:a16="http://schemas.microsoft.com/office/drawing/2014/main" id="{70CC5495-681E-AE45-ACD3-579EDECBC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8888" y="4508500"/>
            <a:ext cx="23161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A94D7A"/>
                </a:solidFill>
              </a:rPr>
              <a:t>Illumina </a:t>
            </a:r>
            <a:r>
              <a:rPr lang="en-US" altLang="en-US" sz="1800" u="sng">
                <a:solidFill>
                  <a:srgbClr val="A94D7A"/>
                </a:solidFill>
              </a:rPr>
              <a:t>raw</a:t>
            </a:r>
            <a:r>
              <a:rPr lang="en-US" altLang="en-US" sz="1800">
                <a:solidFill>
                  <a:srgbClr val="A94D7A"/>
                </a:solidFill>
              </a:rPr>
              <a:t> assembly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BD43CE-5CDD-E442-B4A0-B0D903E95C81}"/>
              </a:ext>
            </a:extLst>
          </p:cNvPr>
          <p:cNvSpPr txBox="1"/>
          <p:nvPr/>
        </p:nvSpPr>
        <p:spPr>
          <a:xfrm>
            <a:off x="5302250" y="3176589"/>
            <a:ext cx="223881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1" dirty="0" err="1">
                <a:solidFill>
                  <a:schemeClr val="accent1">
                    <a:lumMod val="7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FastQC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assess quality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050540-5490-D340-93FD-206C0B31F548}"/>
              </a:ext>
            </a:extLst>
          </p:cNvPr>
          <p:cNvSpPr txBox="1"/>
          <p:nvPr/>
        </p:nvSpPr>
        <p:spPr>
          <a:xfrm>
            <a:off x="5302251" y="4014788"/>
            <a:ext cx="3341687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1" dirty="0" err="1">
                <a:solidFill>
                  <a:schemeClr val="accent1">
                    <a:lumMod val="7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SPAdes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: De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Bruijn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 graph assembly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C62A2597-CA40-3A4B-ACD1-229F090EFF45}"/>
              </a:ext>
            </a:extLst>
          </p:cNvPr>
          <p:cNvSpPr/>
          <p:nvPr/>
        </p:nvSpPr>
        <p:spPr>
          <a:xfrm rot="5400000">
            <a:off x="4725987" y="4943475"/>
            <a:ext cx="463550" cy="463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AD4218-58B6-104E-8CF7-15C406B3929A}"/>
              </a:ext>
            </a:extLst>
          </p:cNvPr>
          <p:cNvSpPr txBox="1"/>
          <p:nvPr/>
        </p:nvSpPr>
        <p:spPr>
          <a:xfrm>
            <a:off x="5324476" y="5013325"/>
            <a:ext cx="270827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: Contig stats and filtering</a:t>
            </a:r>
          </a:p>
        </p:txBody>
      </p:sp>
      <p:sp>
        <p:nvSpPr>
          <p:cNvPr id="21522" name="TextBox 31">
            <a:extLst>
              <a:ext uri="{FF2B5EF4-FFF2-40B4-BE49-F238E27FC236}">
                <a16:creationId xmlns:a16="http://schemas.microsoft.com/office/drawing/2014/main" id="{2CF3A579-14E8-A446-BFCF-FC2BEEC99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5480050"/>
            <a:ext cx="1549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A94D7A"/>
                </a:solidFill>
              </a:rPr>
              <a:t>Final assembly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1CA755B8-289C-3C44-906F-B75D409C2F44}"/>
              </a:ext>
            </a:extLst>
          </p:cNvPr>
          <p:cNvSpPr/>
          <p:nvPr/>
        </p:nvSpPr>
        <p:spPr>
          <a:xfrm rot="5400000">
            <a:off x="4734719" y="5915819"/>
            <a:ext cx="461962" cy="463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524" name="TextBox 33">
            <a:extLst>
              <a:ext uri="{FF2B5EF4-FFF2-40B4-BE49-F238E27FC236}">
                <a16:creationId xmlns:a16="http://schemas.microsoft.com/office/drawing/2014/main" id="{F88B7169-41B1-0F43-8345-C27FFC4E2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1162" y="6427788"/>
            <a:ext cx="15509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A94D7A"/>
                </a:solidFill>
              </a:rPr>
              <a:t>Final assembly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F4FC23-6D1D-1C40-95D5-CCAEBEAA2A26}"/>
              </a:ext>
            </a:extLst>
          </p:cNvPr>
          <p:cNvSpPr txBox="1"/>
          <p:nvPr/>
        </p:nvSpPr>
        <p:spPr>
          <a:xfrm>
            <a:off x="5324476" y="5976938"/>
            <a:ext cx="420052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bwa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and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 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: read mapping and visualization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23B009A-6D43-074F-B55F-2D805D8D8676}"/>
              </a:ext>
            </a:extLst>
          </p:cNvPr>
          <p:cNvSpPr/>
          <p:nvPr/>
        </p:nvSpPr>
        <p:spPr>
          <a:xfrm>
            <a:off x="957263" y="5146676"/>
            <a:ext cx="2682875" cy="830263"/>
          </a:xfrm>
          <a:prstGeom prst="roundRect">
            <a:avLst/>
          </a:prstGeom>
          <a:solidFill>
            <a:srgbClr val="EFB0CF">
              <a:alpha val="5882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A12C4F3-FA0B-4D46-8157-595915EDEE45}"/>
              </a:ext>
            </a:extLst>
          </p:cNvPr>
          <p:cNvSpPr txBox="1"/>
          <p:nvPr/>
        </p:nvSpPr>
        <p:spPr>
          <a:xfrm>
            <a:off x="1069976" y="5192713"/>
            <a:ext cx="2200275" cy="6461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Lectures: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Genome assembly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1CEBF5-31D2-FA4C-9568-248769BB7B31}"/>
              </a:ext>
            </a:extLst>
          </p:cNvPr>
          <p:cNvCxnSpPr/>
          <p:nvPr/>
        </p:nvCxnSpPr>
        <p:spPr>
          <a:xfrm>
            <a:off x="-9377" y="816769"/>
            <a:ext cx="9039285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06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4">
            <a:extLst>
              <a:ext uri="{FF2B5EF4-FFF2-40B4-BE49-F238E27FC236}">
                <a16:creationId xmlns:a16="http://schemas.microsoft.com/office/drawing/2014/main" id="{F3A50E4E-6201-3842-BD12-B67256373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544" y="130176"/>
            <a:ext cx="93900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/>
              <a:t>Illumina genome assembly: some results</a:t>
            </a:r>
          </a:p>
        </p:txBody>
      </p:sp>
      <p:sp>
        <p:nvSpPr>
          <p:cNvPr id="23555" name="TextBox 4">
            <a:extLst>
              <a:ext uri="{FF2B5EF4-FFF2-40B4-BE49-F238E27FC236}">
                <a16:creationId xmlns:a16="http://schemas.microsoft.com/office/drawing/2014/main" id="{CC85BCC3-C8E5-D042-A916-45FCA4E26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8075" y="-639763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E7F24B-F494-D34B-8F8B-F2760F7FF0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1089" y="6181726"/>
            <a:ext cx="31321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Genome length: 2.4Mb – 18Mb</a:t>
            </a:r>
          </a:p>
          <a:p>
            <a:pPr eaLnBrk="1" hangingPunct="1"/>
            <a:r>
              <a:rPr lang="en-US" altLang="en-US" sz="1800"/>
              <a:t>Number of contigs: 53-15123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124EA0-2593-D244-8E38-96CFFEFC6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02" b="64568"/>
          <a:stretch>
            <a:fillRect/>
          </a:stretch>
        </p:blipFill>
        <p:spPr bwMode="auto">
          <a:xfrm>
            <a:off x="1931988" y="6176963"/>
            <a:ext cx="506412" cy="62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EE68563-EBE1-9040-AFEF-ECA0D5BD0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02" b="64568"/>
          <a:stretch>
            <a:fillRect/>
          </a:stretch>
        </p:blipFill>
        <p:spPr bwMode="auto">
          <a:xfrm>
            <a:off x="5413376" y="6176963"/>
            <a:ext cx="506413" cy="62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A6852E-433D-DD46-BAAC-7A8C50DE0FAC}"/>
              </a:ext>
            </a:extLst>
          </p:cNvPr>
          <p:cNvSpPr txBox="1"/>
          <p:nvPr/>
        </p:nvSpPr>
        <p:spPr>
          <a:xfrm>
            <a:off x="6604001" y="3373438"/>
            <a:ext cx="1147763" cy="2778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filtering contigs</a:t>
            </a:r>
          </a:p>
        </p:txBody>
      </p:sp>
      <p:pic>
        <p:nvPicPr>
          <p:cNvPr id="23560" name="Picture 2" descr="Screen Shot 2021-11-29 at 19.54.44.png">
            <a:extLst>
              <a:ext uri="{FF2B5EF4-FFF2-40B4-BE49-F238E27FC236}">
                <a16:creationId xmlns:a16="http://schemas.microsoft.com/office/drawing/2014/main" id="{3C4E846B-5A48-5D40-81FA-BA47AC08F9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588" y="1122363"/>
            <a:ext cx="8267700" cy="269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1" name="Picture 3" descr="Screen Shot 2021-11-29 at 19.58.35.png">
            <a:extLst>
              <a:ext uri="{FF2B5EF4-FFF2-40B4-BE49-F238E27FC236}">
                <a16:creationId xmlns:a16="http://schemas.microsoft.com/office/drawing/2014/main" id="{5B5A4925-9462-BF4A-9702-B2712EC2F9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488" y="3451226"/>
            <a:ext cx="8642350" cy="282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2" name="TextBox 5">
            <a:extLst>
              <a:ext uri="{FF2B5EF4-FFF2-40B4-BE49-F238E27FC236}">
                <a16:creationId xmlns:a16="http://schemas.microsoft.com/office/drawing/2014/main" id="{82D12F07-A22D-D445-8B0D-7877AB12F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1063" y="3500439"/>
            <a:ext cx="6540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1"/>
              <a:t>(Mb)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09D59A-E919-954B-BF42-5C53189D40F2}"/>
              </a:ext>
            </a:extLst>
          </p:cNvPr>
          <p:cNvCxnSpPr/>
          <p:nvPr/>
        </p:nvCxnSpPr>
        <p:spPr>
          <a:xfrm>
            <a:off x="-9377" y="816769"/>
            <a:ext cx="9039285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26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4">
            <a:extLst>
              <a:ext uri="{FF2B5EF4-FFF2-40B4-BE49-F238E27FC236}">
                <a16:creationId xmlns:a16="http://schemas.microsoft.com/office/drawing/2014/main" id="{40F1D6D6-7988-1545-9FE6-48B9AC1C2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668" y="130176"/>
            <a:ext cx="93900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/>
              <a:t>Illumina genome assembly: what’s next?</a:t>
            </a:r>
          </a:p>
        </p:txBody>
      </p:sp>
      <p:sp>
        <p:nvSpPr>
          <p:cNvPr id="25603" name="TextBox 4">
            <a:extLst>
              <a:ext uri="{FF2B5EF4-FFF2-40B4-BE49-F238E27FC236}">
                <a16:creationId xmlns:a16="http://schemas.microsoft.com/office/drawing/2014/main" id="{4E66FBFF-45D2-1E48-88ED-0382D86C10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8075" y="-639763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5604" name="TextBox 1">
            <a:extLst>
              <a:ext uri="{FF2B5EF4-FFF2-40B4-BE49-F238E27FC236}">
                <a16:creationId xmlns:a16="http://schemas.microsoft.com/office/drawing/2014/main" id="{F5A4EE2E-3EF9-3547-9E28-F46D8C7809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462" y="1045816"/>
            <a:ext cx="834760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/>
              <a:t>Our Illumina genome assembly = Draft genome</a:t>
            </a:r>
          </a:p>
          <a:p>
            <a:pPr eaLnBrk="1" hangingPunct="1"/>
            <a:endParaRPr lang="en-US" altLang="en-US" sz="1200"/>
          </a:p>
          <a:p>
            <a:pPr eaLnBrk="1" hangingPunct="1"/>
            <a:r>
              <a:rPr lang="en-US" altLang="en-US"/>
              <a:t>Draft genome </a:t>
            </a:r>
            <a:r>
              <a:rPr lang="en-US" altLang="en-US">
                <a:sym typeface="Wingdings" pitchFamily="2" charset="2"/>
              </a:rPr>
              <a:t> several contigs with gaps in-between</a:t>
            </a:r>
          </a:p>
          <a:p>
            <a:pPr eaLnBrk="1" hangingPunct="1"/>
            <a:r>
              <a:rPr lang="en-US" altLang="en-US">
                <a:sym typeface="Wingdings" pitchFamily="2" charset="2"/>
              </a:rPr>
              <a:t>Complete genome  one contig (or several contigs) without gaps</a:t>
            </a:r>
            <a:endParaRPr lang="en-US" altLang="en-US"/>
          </a:p>
        </p:txBody>
      </p:sp>
      <p:grpSp>
        <p:nvGrpSpPr>
          <p:cNvPr id="25605" name="Group 37">
            <a:extLst>
              <a:ext uri="{FF2B5EF4-FFF2-40B4-BE49-F238E27FC236}">
                <a16:creationId xmlns:a16="http://schemas.microsoft.com/office/drawing/2014/main" id="{700364B3-28BC-AB47-BFE4-8E8B441DA2A4}"/>
              </a:ext>
            </a:extLst>
          </p:cNvPr>
          <p:cNvGrpSpPr>
            <a:grpSpLocks/>
          </p:cNvGrpSpPr>
          <p:nvPr/>
        </p:nvGrpSpPr>
        <p:grpSpPr bwMode="auto">
          <a:xfrm>
            <a:off x="1746250" y="2700338"/>
            <a:ext cx="3017838" cy="3967162"/>
            <a:chOff x="222396" y="2700827"/>
            <a:chExt cx="3017701" cy="396619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886E395-29DD-2046-A4BE-338E8B457B33}"/>
                </a:ext>
              </a:extLst>
            </p:cNvPr>
            <p:cNvSpPr/>
            <p:nvPr/>
          </p:nvSpPr>
          <p:spPr>
            <a:xfrm>
              <a:off x="222396" y="2700827"/>
              <a:ext cx="3017701" cy="3966191"/>
            </a:xfrm>
            <a:prstGeom prst="roundRect">
              <a:avLst/>
            </a:prstGeom>
            <a:solidFill>
              <a:schemeClr val="bg1">
                <a:lumMod val="65000"/>
                <a:alpha val="34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5624" name="TextBox 3">
              <a:extLst>
                <a:ext uri="{FF2B5EF4-FFF2-40B4-BE49-F238E27FC236}">
                  <a16:creationId xmlns:a16="http://schemas.microsoft.com/office/drawing/2014/main" id="{DBD8593A-4E63-6748-B463-405651463A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6607" y="3278169"/>
              <a:ext cx="23551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>
                  <a:solidFill>
                    <a:srgbClr val="A94D7A"/>
                  </a:solidFill>
                </a:rPr>
                <a:t>Illumina draft genomes</a:t>
              </a:r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5C6FEF44-9820-E949-99A3-9F2388493EF1}"/>
                </a:ext>
              </a:extLst>
            </p:cNvPr>
            <p:cNvSpPr/>
            <p:nvPr/>
          </p:nvSpPr>
          <p:spPr>
            <a:xfrm rot="5400000">
              <a:off x="1582868" y="3646699"/>
              <a:ext cx="463437" cy="46352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5626" name="TextBox 16">
              <a:extLst>
                <a:ext uri="{FF2B5EF4-FFF2-40B4-BE49-F238E27FC236}">
                  <a16:creationId xmlns:a16="http://schemas.microsoft.com/office/drawing/2014/main" id="{3BCB8B9E-D3BC-DE4B-9CBF-5CB1FB602B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6934" y="4121390"/>
              <a:ext cx="207447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>
                  <a:solidFill>
                    <a:srgbClr val="A94D7A"/>
                  </a:solidFill>
                </a:rPr>
                <a:t>Genome annotation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30714AC0-AF19-1B47-B955-C6CE9045F1B8}"/>
                </a:ext>
              </a:extLst>
            </p:cNvPr>
            <p:cNvSpPr/>
            <p:nvPr/>
          </p:nvSpPr>
          <p:spPr>
            <a:xfrm rot="5400000">
              <a:off x="1583662" y="4537862"/>
              <a:ext cx="461849" cy="46352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5628" name="TextBox 18">
              <a:extLst>
                <a:ext uri="{FF2B5EF4-FFF2-40B4-BE49-F238E27FC236}">
                  <a16:creationId xmlns:a16="http://schemas.microsoft.com/office/drawing/2014/main" id="{5818549D-8414-E144-863E-AC4BA9D959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7809" y="5067998"/>
              <a:ext cx="17727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>
                  <a:solidFill>
                    <a:srgbClr val="A94D7A"/>
                  </a:solidFill>
                </a:rPr>
                <a:t>Genome analysis</a:t>
              </a:r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215285FC-F08E-2949-B0D2-643F3AE2CE2B}"/>
                </a:ext>
              </a:extLst>
            </p:cNvPr>
            <p:cNvSpPr/>
            <p:nvPr/>
          </p:nvSpPr>
          <p:spPr>
            <a:xfrm rot="5400000">
              <a:off x="1582868" y="5527426"/>
              <a:ext cx="463437" cy="46352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5630" name="TextBox 20">
              <a:extLst>
                <a:ext uri="{FF2B5EF4-FFF2-40B4-BE49-F238E27FC236}">
                  <a16:creationId xmlns:a16="http://schemas.microsoft.com/office/drawing/2014/main" id="{0C4C0163-3F63-9D4B-B161-C6F1DB3E46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8877" y="6074662"/>
              <a:ext cx="123059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>
                  <a:solidFill>
                    <a:srgbClr val="A94D7A"/>
                  </a:solidFill>
                </a:rPr>
                <a:t>Publication</a:t>
              </a:r>
            </a:p>
          </p:txBody>
        </p:sp>
        <p:sp>
          <p:nvSpPr>
            <p:cNvPr id="25631" name="TextBox 7">
              <a:extLst>
                <a:ext uri="{FF2B5EF4-FFF2-40B4-BE49-F238E27FC236}">
                  <a16:creationId xmlns:a16="http://schemas.microsoft.com/office/drawing/2014/main" id="{33EC99A4-5647-874B-9540-5943F5B75D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7471" y="2747127"/>
              <a:ext cx="135190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/>
                <a:t>Option 1:</a:t>
              </a:r>
            </a:p>
          </p:txBody>
        </p:sp>
      </p:grpSp>
      <p:grpSp>
        <p:nvGrpSpPr>
          <p:cNvPr id="25606" name="Group 40">
            <a:extLst>
              <a:ext uri="{FF2B5EF4-FFF2-40B4-BE49-F238E27FC236}">
                <a16:creationId xmlns:a16="http://schemas.microsoft.com/office/drawing/2014/main" id="{2D1CA5C1-2ACD-4C49-A848-4FBE6FDC8B26}"/>
              </a:ext>
            </a:extLst>
          </p:cNvPr>
          <p:cNvGrpSpPr>
            <a:grpSpLocks/>
          </p:cNvGrpSpPr>
          <p:nvPr/>
        </p:nvGrpSpPr>
        <p:grpSpPr bwMode="auto">
          <a:xfrm>
            <a:off x="4838700" y="3495675"/>
            <a:ext cx="2376488" cy="2482850"/>
            <a:chOff x="3315482" y="3495553"/>
            <a:chExt cx="2375337" cy="2482997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A47026A6-7E03-914C-AE93-5D0D691241C7}"/>
                </a:ext>
              </a:extLst>
            </p:cNvPr>
            <p:cNvSpPr/>
            <p:nvPr/>
          </p:nvSpPr>
          <p:spPr>
            <a:xfrm>
              <a:off x="3315482" y="3495553"/>
              <a:ext cx="2375337" cy="2482997"/>
            </a:xfrm>
            <a:prstGeom prst="roundRect">
              <a:avLst/>
            </a:prstGeom>
            <a:solidFill>
              <a:srgbClr val="A94D7A">
                <a:alpha val="27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5621" name="Rectangle 14">
              <a:extLst>
                <a:ext uri="{FF2B5EF4-FFF2-40B4-BE49-F238E27FC236}">
                  <a16:creationId xmlns:a16="http://schemas.microsoft.com/office/drawing/2014/main" id="{363CFC30-20EB-EA4B-8CA2-616A1A4557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2708" y="5218546"/>
              <a:ext cx="205697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100"/>
                <a:t>https://www.ncbi.nlm.nih.gov/genome/browse#!/prokaryotes/</a:t>
              </a:r>
            </a:p>
          </p:txBody>
        </p:sp>
        <p:sp>
          <p:nvSpPr>
            <p:cNvPr id="25622" name="TextBox 21">
              <a:extLst>
                <a:ext uri="{FF2B5EF4-FFF2-40B4-BE49-F238E27FC236}">
                  <a16:creationId xmlns:a16="http://schemas.microsoft.com/office/drawing/2014/main" id="{33A89720-0159-7A4D-92A9-E0C6148281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332" y="3700112"/>
              <a:ext cx="2100960" cy="1477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800" b="1"/>
                <a:t>Published genomes:</a:t>
              </a:r>
            </a:p>
            <a:p>
              <a:pPr algn="ctr" eaLnBrk="1" hangingPunct="1"/>
              <a:r>
                <a:rPr lang="en-US" altLang="en-US" sz="1800"/>
                <a:t>286’625 genomes</a:t>
              </a:r>
            </a:p>
            <a:p>
              <a:pPr algn="ctr" eaLnBrk="1" hangingPunct="1"/>
              <a:endParaRPr lang="en-US" altLang="en-US" sz="1800"/>
            </a:p>
            <a:p>
              <a:pPr algn="ctr" eaLnBrk="1" hangingPunct="1"/>
              <a:r>
                <a:rPr lang="en-US" altLang="en-US" sz="1800" b="1"/>
                <a:t>Complete genomes:</a:t>
              </a:r>
            </a:p>
            <a:p>
              <a:pPr algn="ctr" eaLnBrk="1" hangingPunct="1"/>
              <a:r>
                <a:rPr lang="en-US" altLang="en-US" sz="1800"/>
                <a:t>20’714</a:t>
              </a:r>
            </a:p>
          </p:txBody>
        </p:sp>
      </p:grpSp>
      <p:grpSp>
        <p:nvGrpSpPr>
          <p:cNvPr id="25607" name="Group 38">
            <a:extLst>
              <a:ext uri="{FF2B5EF4-FFF2-40B4-BE49-F238E27FC236}">
                <a16:creationId xmlns:a16="http://schemas.microsoft.com/office/drawing/2014/main" id="{EF75B217-CE85-CD4F-9039-62A53B40A4FF}"/>
              </a:ext>
            </a:extLst>
          </p:cNvPr>
          <p:cNvGrpSpPr>
            <a:grpSpLocks/>
          </p:cNvGrpSpPr>
          <p:nvPr/>
        </p:nvGrpSpPr>
        <p:grpSpPr bwMode="auto">
          <a:xfrm>
            <a:off x="7296151" y="2700339"/>
            <a:ext cx="3109913" cy="3978275"/>
            <a:chOff x="5771841" y="2700827"/>
            <a:chExt cx="3110035" cy="3977766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D9996530-7203-6C43-93FE-15D531D2735D}"/>
                </a:ext>
              </a:extLst>
            </p:cNvPr>
            <p:cNvSpPr/>
            <p:nvPr/>
          </p:nvSpPr>
          <p:spPr>
            <a:xfrm>
              <a:off x="5771841" y="2700827"/>
              <a:ext cx="3110035" cy="3966654"/>
            </a:xfrm>
            <a:prstGeom prst="roundRect">
              <a:avLst/>
            </a:prstGeom>
            <a:solidFill>
              <a:schemeClr val="bg1">
                <a:lumMod val="65000"/>
                <a:alpha val="34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5609" name="TextBox 24">
              <a:extLst>
                <a:ext uri="{FF2B5EF4-FFF2-40B4-BE49-F238E27FC236}">
                  <a16:creationId xmlns:a16="http://schemas.microsoft.com/office/drawing/2014/main" id="{0C71153F-98DB-6D45-9DD3-77E2C3C4B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71841" y="3278169"/>
              <a:ext cx="2956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>
                  <a:solidFill>
                    <a:srgbClr val="A94D7A"/>
                  </a:solidFill>
                </a:rPr>
                <a:t>Nanopore/PacBio sequencing</a:t>
              </a:r>
            </a:p>
          </p:txBody>
        </p:sp>
        <p:sp>
          <p:nvSpPr>
            <p:cNvPr id="25610" name="TextBox 26">
              <a:extLst>
                <a:ext uri="{FF2B5EF4-FFF2-40B4-BE49-F238E27FC236}">
                  <a16:creationId xmlns:a16="http://schemas.microsoft.com/office/drawing/2014/main" id="{B26601E8-AA3A-4D4F-94D3-A3B8CBB421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3223" y="4025540"/>
              <a:ext cx="191187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 b="1">
                  <a:solidFill>
                    <a:srgbClr val="A94D7A"/>
                  </a:solidFill>
                </a:rPr>
                <a:t>Complete genome</a:t>
              </a:r>
            </a:p>
          </p:txBody>
        </p:sp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C0F76F2D-2689-D74D-875F-CD7CAF7954E5}"/>
                </a:ext>
              </a:extLst>
            </p:cNvPr>
            <p:cNvSpPr/>
            <p:nvPr/>
          </p:nvSpPr>
          <p:spPr>
            <a:xfrm rot="5400000">
              <a:off x="7042712" y="3631738"/>
              <a:ext cx="334920" cy="4635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5612" name="TextBox 28">
              <a:extLst>
                <a:ext uri="{FF2B5EF4-FFF2-40B4-BE49-F238E27FC236}">
                  <a16:creationId xmlns:a16="http://schemas.microsoft.com/office/drawing/2014/main" id="{6C9140CC-0DE8-F644-A518-A52AB417DF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2762" y="4756485"/>
              <a:ext cx="207447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>
                  <a:solidFill>
                    <a:srgbClr val="A94D7A"/>
                  </a:solidFill>
                </a:rPr>
                <a:t>Genome annotation</a:t>
              </a:r>
            </a:p>
          </p:txBody>
        </p:sp>
        <p:sp>
          <p:nvSpPr>
            <p:cNvPr id="25613" name="TextBox 30">
              <a:extLst>
                <a:ext uri="{FF2B5EF4-FFF2-40B4-BE49-F238E27FC236}">
                  <a16:creationId xmlns:a16="http://schemas.microsoft.com/office/drawing/2014/main" id="{F5555928-75F4-6C44-B4BA-8CA987048E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94610" y="6133977"/>
              <a:ext cx="123059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>
                  <a:solidFill>
                    <a:srgbClr val="A94D7A"/>
                  </a:solidFill>
                </a:rPr>
                <a:t>Publication</a:t>
              </a:r>
            </a:p>
          </p:txBody>
        </p:sp>
        <p:sp>
          <p:nvSpPr>
            <p:cNvPr id="25614" name="TextBox 31">
              <a:extLst>
                <a:ext uri="{FF2B5EF4-FFF2-40B4-BE49-F238E27FC236}">
                  <a16:creationId xmlns:a16="http://schemas.microsoft.com/office/drawing/2014/main" id="{8CE4FBFE-6064-5C46-B1D4-2E59E04EBB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03204" y="2747127"/>
              <a:ext cx="135190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/>
                <a:t>Option 2:</a:t>
              </a:r>
            </a:p>
          </p:txBody>
        </p:sp>
        <p:sp>
          <p:nvSpPr>
            <p:cNvPr id="33" name="Right Arrow 32">
              <a:extLst>
                <a:ext uri="{FF2B5EF4-FFF2-40B4-BE49-F238E27FC236}">
                  <a16:creationId xmlns:a16="http://schemas.microsoft.com/office/drawing/2014/main" id="{86525A25-381D-424D-990F-DA33E23900F8}"/>
                </a:ext>
              </a:extLst>
            </p:cNvPr>
            <p:cNvSpPr/>
            <p:nvPr/>
          </p:nvSpPr>
          <p:spPr>
            <a:xfrm rot="5400000">
              <a:off x="7042713" y="4344434"/>
              <a:ext cx="334919" cy="4635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5616" name="TextBox 33">
              <a:extLst>
                <a:ext uri="{FF2B5EF4-FFF2-40B4-BE49-F238E27FC236}">
                  <a16:creationId xmlns:a16="http://schemas.microsoft.com/office/drawing/2014/main" id="{06F38A5D-EB85-D945-90D1-585F3EFAFF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40486" y="5448835"/>
              <a:ext cx="17727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>
                  <a:solidFill>
                    <a:srgbClr val="A94D7A"/>
                  </a:solidFill>
                </a:rPr>
                <a:t>Genome analysis</a:t>
              </a:r>
            </a:p>
          </p:txBody>
        </p:sp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E38FD556-408F-9B42-9937-2083466417B6}"/>
                </a:ext>
              </a:extLst>
            </p:cNvPr>
            <p:cNvSpPr/>
            <p:nvPr/>
          </p:nvSpPr>
          <p:spPr>
            <a:xfrm rot="5400000">
              <a:off x="7042713" y="5061892"/>
              <a:ext cx="334919" cy="4635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" name="Right Arrow 35">
              <a:extLst>
                <a:ext uri="{FF2B5EF4-FFF2-40B4-BE49-F238E27FC236}">
                  <a16:creationId xmlns:a16="http://schemas.microsoft.com/office/drawing/2014/main" id="{40B8C8BD-E7D8-FA40-BDBD-860A8B13A105}"/>
                </a:ext>
              </a:extLst>
            </p:cNvPr>
            <p:cNvSpPr/>
            <p:nvPr/>
          </p:nvSpPr>
          <p:spPr>
            <a:xfrm rot="5400000">
              <a:off x="7060175" y="5742843"/>
              <a:ext cx="333332" cy="4619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095B15EC-556F-2F44-A330-94D9C7897951}"/>
                </a:ext>
              </a:extLst>
            </p:cNvPr>
            <p:cNvSpPr/>
            <p:nvPr/>
          </p:nvSpPr>
          <p:spPr>
            <a:xfrm>
              <a:off x="5771841" y="2711938"/>
              <a:ext cx="3110035" cy="3966655"/>
            </a:xfrm>
            <a:prstGeom prst="roundRect">
              <a:avLst/>
            </a:prstGeom>
            <a:noFill/>
            <a:ln w="44450">
              <a:solidFill>
                <a:srgbClr val="A94D7A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F30445E-9825-3241-995A-81A3F16482FC}"/>
              </a:ext>
            </a:extLst>
          </p:cNvPr>
          <p:cNvCxnSpPr/>
          <p:nvPr/>
        </p:nvCxnSpPr>
        <p:spPr>
          <a:xfrm>
            <a:off x="-9377" y="816769"/>
            <a:ext cx="9039285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789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4">
            <a:extLst>
              <a:ext uri="{FF2B5EF4-FFF2-40B4-BE49-F238E27FC236}">
                <a16:creationId xmlns:a16="http://schemas.microsoft.com/office/drawing/2014/main" id="{23F52B84-165B-324C-8A47-F8D80F9C54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193" y="130176"/>
            <a:ext cx="93900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/>
              <a:t>The disadvantage of incomplete genomes</a:t>
            </a:r>
          </a:p>
        </p:txBody>
      </p:sp>
      <p:sp>
        <p:nvSpPr>
          <p:cNvPr id="27651" name="TextBox 4">
            <a:extLst>
              <a:ext uri="{FF2B5EF4-FFF2-40B4-BE49-F238E27FC236}">
                <a16:creationId xmlns:a16="http://schemas.microsoft.com/office/drawing/2014/main" id="{151ED806-0494-5B40-983E-0D20967E1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8075" y="-639763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7" name="TextShape 3">
            <a:extLst>
              <a:ext uri="{FF2B5EF4-FFF2-40B4-BE49-F238E27FC236}">
                <a16:creationId xmlns:a16="http://schemas.microsoft.com/office/drawing/2014/main" id="{911F9A2B-F681-2743-90D7-6FAA7D2B3EEA}"/>
              </a:ext>
            </a:extLst>
          </p:cNvPr>
          <p:cNvSpPr txBox="1"/>
          <p:nvPr/>
        </p:nvSpPr>
        <p:spPr>
          <a:xfrm>
            <a:off x="864393" y="1088483"/>
            <a:ext cx="8475662" cy="163353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AU" sz="2000" spc="-1" dirty="0">
                <a:latin typeface="Arial"/>
                <a:ea typeface="ＭＳ Ｐゴシック" charset="0"/>
                <a:cs typeface="ＭＳ Ｐゴシック" charset="0"/>
              </a:rPr>
              <a:t>Genes missing due to location in contig gaps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AU" sz="2000" spc="-1" dirty="0">
                <a:latin typeface="Arial"/>
                <a:ea typeface="ＭＳ Ｐゴシック" charset="0"/>
                <a:cs typeface="ＭＳ Ｐゴシック" charset="0"/>
              </a:rPr>
              <a:t>Copy number of repeated genes unknown (over/under-estimation of genes)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AU" sz="2000" spc="-1" dirty="0">
                <a:latin typeface="Arial"/>
                <a:ea typeface="ＭＳ Ｐゴシック" charset="0"/>
                <a:cs typeface="ＭＳ Ｐゴシック" charset="0"/>
              </a:rPr>
              <a:t>Order of genes and genome regions unknown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AU" sz="2000" spc="-1" dirty="0">
                <a:latin typeface="Arial"/>
                <a:ea typeface="ＭＳ Ｐゴシック" charset="0"/>
                <a:cs typeface="ＭＳ Ｐゴシック" charset="0"/>
              </a:rPr>
              <a:t>Genomic context of features unknown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AU" sz="2000" spc="-1" dirty="0">
                <a:latin typeface="Arial"/>
                <a:ea typeface="ＭＳ Ｐゴシック" charset="0"/>
                <a:cs typeface="ＭＳ Ｐゴシック" charset="0"/>
              </a:rPr>
              <a:t>Incomplete genomes are not included in certain reference databases</a:t>
            </a:r>
          </a:p>
        </p:txBody>
      </p:sp>
      <p:pic>
        <p:nvPicPr>
          <p:cNvPr id="27653" name="Picture 41">
            <a:extLst>
              <a:ext uri="{FF2B5EF4-FFF2-40B4-BE49-F238E27FC236}">
                <a16:creationId xmlns:a16="http://schemas.microsoft.com/office/drawing/2014/main" id="{35AEA1E3-30DF-474A-A4BE-359C2D601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81"/>
          <a:stretch>
            <a:fillRect/>
          </a:stretch>
        </p:blipFill>
        <p:spPr bwMode="auto">
          <a:xfrm>
            <a:off x="894554" y="4131641"/>
            <a:ext cx="451485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42">
            <a:extLst>
              <a:ext uri="{FF2B5EF4-FFF2-40B4-BE49-F238E27FC236}">
                <a16:creationId xmlns:a16="http://schemas.microsoft.com/office/drawing/2014/main" id="{10561D2E-21A1-8A45-B2AA-F0562A23C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368" y="4922217"/>
            <a:ext cx="3722687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5" name="TextBox 2">
            <a:extLst>
              <a:ext uri="{FF2B5EF4-FFF2-40B4-BE49-F238E27FC236}">
                <a16:creationId xmlns:a16="http://schemas.microsoft.com/office/drawing/2014/main" id="{870124FB-D63F-3B4F-A873-5CD1F986F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818" y="5455616"/>
            <a:ext cx="19366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/>
              <a:t>Genome synteny</a:t>
            </a:r>
          </a:p>
        </p:txBody>
      </p:sp>
      <p:sp>
        <p:nvSpPr>
          <p:cNvPr id="27656" name="TextBox 43">
            <a:extLst>
              <a:ext uri="{FF2B5EF4-FFF2-40B4-BE49-F238E27FC236}">
                <a16:creationId xmlns:a16="http://schemas.microsoft.com/office/drawing/2014/main" id="{057D4765-5630-0747-BCE7-7B618432C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2317" y="4530105"/>
            <a:ext cx="195521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/>
              <a:t>Genomic context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D1A4C9-D140-1E45-B5B0-28216949481A}"/>
              </a:ext>
            </a:extLst>
          </p:cNvPr>
          <p:cNvCxnSpPr/>
          <p:nvPr/>
        </p:nvCxnSpPr>
        <p:spPr>
          <a:xfrm>
            <a:off x="-9377" y="816769"/>
            <a:ext cx="9039285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8907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4">
            <a:extLst>
              <a:ext uri="{FF2B5EF4-FFF2-40B4-BE49-F238E27FC236}">
                <a16:creationId xmlns:a16="http://schemas.microsoft.com/office/drawing/2014/main" id="{641C96D6-5DE9-624B-BB5F-0218DBF9A4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118" y="130176"/>
            <a:ext cx="93900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/>
              <a:t>Nanopore (ONT) assembly</a:t>
            </a:r>
          </a:p>
        </p:txBody>
      </p:sp>
      <p:sp>
        <p:nvSpPr>
          <p:cNvPr id="29699" name="TextBox 4">
            <a:extLst>
              <a:ext uri="{FF2B5EF4-FFF2-40B4-BE49-F238E27FC236}">
                <a16:creationId xmlns:a16="http://schemas.microsoft.com/office/drawing/2014/main" id="{7BF39C22-48E5-5D45-84D9-B3AAD89CF9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8075" y="-639763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9700" name="TextBox 44">
            <a:extLst>
              <a:ext uri="{FF2B5EF4-FFF2-40B4-BE49-F238E27FC236}">
                <a16:creationId xmlns:a16="http://schemas.microsoft.com/office/drawing/2014/main" id="{A960C77B-7C93-7D4F-89A3-F9B4516B20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5600" y="1257300"/>
            <a:ext cx="2286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A94D7A"/>
                </a:solidFill>
              </a:rPr>
              <a:t>ONT sequencing reads</a:t>
            </a: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B3E66B98-1588-5D4C-A451-5E8C389A5952}"/>
              </a:ext>
            </a:extLst>
          </p:cNvPr>
          <p:cNvSpPr/>
          <p:nvPr/>
        </p:nvSpPr>
        <p:spPr>
          <a:xfrm rot="5400000">
            <a:off x="5072063" y="1739901"/>
            <a:ext cx="461963" cy="4619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5BF503-4D5C-314A-AF14-DDF72983B2DA}"/>
              </a:ext>
            </a:extLst>
          </p:cNvPr>
          <p:cNvSpPr txBox="1"/>
          <p:nvPr/>
        </p:nvSpPr>
        <p:spPr>
          <a:xfrm>
            <a:off x="5653088" y="1739900"/>
            <a:ext cx="44005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1" dirty="0" err="1">
                <a:solidFill>
                  <a:schemeClr val="accent1">
                    <a:lumMod val="7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awk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&amp;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: Check quality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  <a:sym typeface="Wingdings" pitchFamily="2" charset="2"/>
              </a:rPr>
              <a:t> length distribution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220B8072-F38A-7146-8528-2C6A4EF9AEDE}"/>
              </a:ext>
            </a:extLst>
          </p:cNvPr>
          <p:cNvSpPr/>
          <p:nvPr/>
        </p:nvSpPr>
        <p:spPr>
          <a:xfrm rot="5400000">
            <a:off x="5072063" y="2646363"/>
            <a:ext cx="461962" cy="4619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4DBFDE-4C40-4743-A141-4851A252BB15}"/>
              </a:ext>
            </a:extLst>
          </p:cNvPr>
          <p:cNvSpPr txBox="1"/>
          <p:nvPr/>
        </p:nvSpPr>
        <p:spPr>
          <a:xfrm>
            <a:off x="5662614" y="2519364"/>
            <a:ext cx="4689475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1" dirty="0" err="1">
                <a:solidFill>
                  <a:schemeClr val="accent1">
                    <a:lumMod val="7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filtlong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filter longest reads; &amp; 50-150x coverage</a:t>
            </a:r>
            <a:endParaRPr lang="en-US" i="1" dirty="0">
              <a:solidFill>
                <a:schemeClr val="accent1">
                  <a:lumMod val="75000"/>
                </a:schemeClr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9705" name="TextBox 50">
            <a:extLst>
              <a:ext uri="{FF2B5EF4-FFF2-40B4-BE49-F238E27FC236}">
                <a16:creationId xmlns:a16="http://schemas.microsoft.com/office/drawing/2014/main" id="{B8040EA3-5C3A-4446-BF9F-F368552BD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5463" y="3151188"/>
            <a:ext cx="19351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u="sng">
                <a:solidFill>
                  <a:srgbClr val="A94D7A"/>
                </a:solidFill>
              </a:rPr>
              <a:t>Filtered ONT reads</a:t>
            </a:r>
            <a:endParaRPr lang="en-US" altLang="en-US" sz="1800">
              <a:solidFill>
                <a:srgbClr val="A94D7A"/>
              </a:solidFill>
            </a:endParaRPr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561B6CFD-1319-D648-A7F3-68FD3C037ACE}"/>
              </a:ext>
            </a:extLst>
          </p:cNvPr>
          <p:cNvSpPr/>
          <p:nvPr/>
        </p:nvSpPr>
        <p:spPr>
          <a:xfrm rot="5400000">
            <a:off x="5072063" y="3586163"/>
            <a:ext cx="461962" cy="4619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707" name="TextBox 52">
            <a:extLst>
              <a:ext uri="{FF2B5EF4-FFF2-40B4-BE49-F238E27FC236}">
                <a16:creationId xmlns:a16="http://schemas.microsoft.com/office/drawing/2014/main" id="{1FEA662B-9B5A-CC4E-AC66-232C57DDF9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1176" y="4114800"/>
            <a:ext cx="19716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u="sng">
                <a:solidFill>
                  <a:srgbClr val="A94D7A"/>
                </a:solidFill>
              </a:rPr>
              <a:t>Raw</a:t>
            </a:r>
            <a:r>
              <a:rPr lang="en-US" altLang="en-US" sz="1800">
                <a:solidFill>
                  <a:srgbClr val="A94D7A"/>
                </a:solidFill>
              </a:rPr>
              <a:t> ONT assembly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1D04166-8D96-2548-94FB-7A6DD2946111}"/>
              </a:ext>
            </a:extLst>
          </p:cNvPr>
          <p:cNvSpPr txBox="1"/>
          <p:nvPr/>
        </p:nvSpPr>
        <p:spPr>
          <a:xfrm>
            <a:off x="5675313" y="2782889"/>
            <a:ext cx="4597400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1" dirty="0" err="1">
                <a:solidFill>
                  <a:schemeClr val="accent1">
                    <a:lumMod val="7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awk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and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: Check quality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  <a:sym typeface="Wingdings" pitchFamily="2" charset="2"/>
              </a:rPr>
              <a:t> length distribution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25E536A-B234-6846-ADB5-5F1469F65041}"/>
              </a:ext>
            </a:extLst>
          </p:cNvPr>
          <p:cNvSpPr txBox="1"/>
          <p:nvPr/>
        </p:nvSpPr>
        <p:spPr>
          <a:xfrm>
            <a:off x="5675313" y="3621089"/>
            <a:ext cx="4621212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1" dirty="0" err="1">
                <a:solidFill>
                  <a:schemeClr val="accent1">
                    <a:lumMod val="7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flye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: Overlap-Layout-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Concensus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 (OLC) assembly</a:t>
            </a:r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ECA620B2-BB49-AB45-9FF1-69B7F27E4AD6}"/>
              </a:ext>
            </a:extLst>
          </p:cNvPr>
          <p:cNvSpPr/>
          <p:nvPr/>
        </p:nvSpPr>
        <p:spPr>
          <a:xfrm rot="5400000">
            <a:off x="5097463" y="4549775"/>
            <a:ext cx="463550" cy="463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C049DA7-018D-3744-9DD9-FBD64A6ED0C7}"/>
              </a:ext>
            </a:extLst>
          </p:cNvPr>
          <p:cNvSpPr txBox="1"/>
          <p:nvPr/>
        </p:nvSpPr>
        <p:spPr>
          <a:xfrm>
            <a:off x="5695950" y="4508500"/>
            <a:ext cx="4656138" cy="6477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i="1" dirty="0" err="1">
                <a:solidFill>
                  <a:schemeClr val="accent1">
                    <a:lumMod val="7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minimap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/</a:t>
            </a:r>
            <a:r>
              <a:rPr lang="en-US" i="1" dirty="0" err="1">
                <a:solidFill>
                  <a:schemeClr val="accent1">
                    <a:lumMod val="7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racon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 + bowtie2/</a:t>
            </a:r>
            <a:r>
              <a:rPr lang="en-US" i="1" dirty="0" err="1">
                <a:solidFill>
                  <a:schemeClr val="accent1">
                    <a:lumMod val="7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Pilon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: correct sequencing errors</a:t>
            </a:r>
          </a:p>
        </p:txBody>
      </p:sp>
      <p:sp>
        <p:nvSpPr>
          <p:cNvPr id="29712" name="TextBox 57">
            <a:extLst>
              <a:ext uri="{FF2B5EF4-FFF2-40B4-BE49-F238E27FC236}">
                <a16:creationId xmlns:a16="http://schemas.microsoft.com/office/drawing/2014/main" id="{BF0221D1-1229-0E4D-8F8E-520F373C0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376" y="5086350"/>
            <a:ext cx="2371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u="sng">
                <a:solidFill>
                  <a:srgbClr val="A94D7A"/>
                </a:solidFill>
              </a:rPr>
              <a:t>Polished</a:t>
            </a:r>
            <a:r>
              <a:rPr lang="en-US" altLang="en-US" sz="1800">
                <a:solidFill>
                  <a:srgbClr val="A94D7A"/>
                </a:solidFill>
              </a:rPr>
              <a:t> ONT assembly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EECD82C2-C6E2-3540-A460-7D46ECEAB4CD}"/>
              </a:ext>
            </a:extLst>
          </p:cNvPr>
          <p:cNvSpPr/>
          <p:nvPr/>
        </p:nvSpPr>
        <p:spPr>
          <a:xfrm rot="5400000">
            <a:off x="5106988" y="5522913"/>
            <a:ext cx="461962" cy="4619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714" name="TextBox 59">
            <a:extLst>
              <a:ext uri="{FF2B5EF4-FFF2-40B4-BE49-F238E27FC236}">
                <a16:creationId xmlns:a16="http://schemas.microsoft.com/office/drawing/2014/main" id="{41E5317C-610D-0C4E-B81E-A2DB0FC011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2076" y="6034088"/>
            <a:ext cx="5038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A94D7A"/>
                </a:solidFill>
              </a:rPr>
              <a:t>Confirmed high quality assembly/complete genome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AFA1D2D-EEE7-C748-B6DC-8C70B5A9B814}"/>
              </a:ext>
            </a:extLst>
          </p:cNvPr>
          <p:cNvSpPr txBox="1"/>
          <p:nvPr/>
        </p:nvSpPr>
        <p:spPr>
          <a:xfrm>
            <a:off x="5695950" y="5583239"/>
            <a:ext cx="2044700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1" dirty="0" err="1">
                <a:solidFill>
                  <a:schemeClr val="accent1">
                    <a:lumMod val="7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CheckM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and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DRAM</a:t>
            </a:r>
          </a:p>
        </p:txBody>
      </p:sp>
      <p:sp>
        <p:nvSpPr>
          <p:cNvPr id="29716" name="TextBox 62">
            <a:extLst>
              <a:ext uri="{FF2B5EF4-FFF2-40B4-BE49-F238E27FC236}">
                <a16:creationId xmlns:a16="http://schemas.microsoft.com/office/drawing/2014/main" id="{8633B56A-68F9-CA4D-997B-C4575FD1C9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250" y="2243139"/>
            <a:ext cx="22875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A94D7A"/>
                </a:solidFill>
              </a:rPr>
              <a:t>ONT sequencing reads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52A679F-6984-B548-BE95-95EB7424AAD2}"/>
              </a:ext>
            </a:extLst>
          </p:cNvPr>
          <p:cNvSpPr/>
          <p:nvPr/>
        </p:nvSpPr>
        <p:spPr>
          <a:xfrm>
            <a:off x="1590675" y="1193801"/>
            <a:ext cx="2439988" cy="828675"/>
          </a:xfrm>
          <a:prstGeom prst="roundRect">
            <a:avLst/>
          </a:prstGeom>
          <a:solidFill>
            <a:srgbClr val="EFB0CF">
              <a:alpha val="5882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9A1368-5A62-C44C-8DE7-6CC3FBB15875}"/>
              </a:ext>
            </a:extLst>
          </p:cNvPr>
          <p:cNvSpPr txBox="1"/>
          <p:nvPr/>
        </p:nvSpPr>
        <p:spPr>
          <a:xfrm>
            <a:off x="1703388" y="1238251"/>
            <a:ext cx="2006600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Lectures: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ONT sequencing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43B6608-2C79-B54A-A157-BE84E097CB78}"/>
              </a:ext>
            </a:extLst>
          </p:cNvPr>
          <p:cNvCxnSpPr/>
          <p:nvPr/>
        </p:nvCxnSpPr>
        <p:spPr>
          <a:xfrm>
            <a:off x="-9377" y="816769"/>
            <a:ext cx="9039285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599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4">
            <a:extLst>
              <a:ext uri="{FF2B5EF4-FFF2-40B4-BE49-F238E27FC236}">
                <a16:creationId xmlns:a16="http://schemas.microsoft.com/office/drawing/2014/main" id="{0AB85B2D-60C3-E94D-8275-A109884F83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343" y="130176"/>
            <a:ext cx="93900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/>
              <a:t>Many genomes are COMPLETE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A72DE3-14C6-AA42-95AB-F8E1A98205CC}"/>
              </a:ext>
            </a:extLst>
          </p:cNvPr>
          <p:cNvSpPr txBox="1"/>
          <p:nvPr/>
        </p:nvSpPr>
        <p:spPr>
          <a:xfrm>
            <a:off x="5851525" y="4506913"/>
            <a:ext cx="4197350" cy="9233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17 genomes in total: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14 circular chromosomes</a:t>
            </a:r>
          </a:p>
          <a:p>
            <a:pPr marL="355600" lvl="1" indent="-3556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3 incomplete genomes</a:t>
            </a:r>
          </a:p>
        </p:txBody>
      </p:sp>
      <p:pic>
        <p:nvPicPr>
          <p:cNvPr id="31748" name="Picture 1" descr="assembly_graphs.png">
            <a:extLst>
              <a:ext uri="{FF2B5EF4-FFF2-40B4-BE49-F238E27FC236}">
                <a16:creationId xmlns:a16="http://schemas.microsoft.com/office/drawing/2014/main" id="{735D0EED-A1CE-6B41-9631-94B78EF46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" t="2036" r="78485" b="72626"/>
          <a:stretch>
            <a:fillRect/>
          </a:stretch>
        </p:blipFill>
        <p:spPr bwMode="auto">
          <a:xfrm>
            <a:off x="1524000" y="1635126"/>
            <a:ext cx="2122488" cy="159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2" descr="assembly_graphs.png">
            <a:extLst>
              <a:ext uri="{FF2B5EF4-FFF2-40B4-BE49-F238E27FC236}">
                <a16:creationId xmlns:a16="http://schemas.microsoft.com/office/drawing/2014/main" id="{A58124B0-21C8-F54B-9F77-4EFC0366A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17" t="1611" r="52190" b="72766"/>
          <a:stretch>
            <a:fillRect/>
          </a:stretch>
        </p:blipFill>
        <p:spPr bwMode="auto">
          <a:xfrm>
            <a:off x="4610101" y="1635126"/>
            <a:ext cx="2278063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Picture 3" descr="assembly_graphs.png">
            <a:extLst>
              <a:ext uri="{FF2B5EF4-FFF2-40B4-BE49-F238E27FC236}">
                <a16:creationId xmlns:a16="http://schemas.microsoft.com/office/drawing/2014/main" id="{9BFCA13C-F885-C248-A13D-6CEA42551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3" t="1791" r="26315" b="73125"/>
          <a:stretch>
            <a:fillRect/>
          </a:stretch>
        </p:blipFill>
        <p:spPr bwMode="auto">
          <a:xfrm>
            <a:off x="7950201" y="1552576"/>
            <a:ext cx="249237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1" name="Picture 3" descr="assembly_graphs.png">
            <a:extLst>
              <a:ext uri="{FF2B5EF4-FFF2-40B4-BE49-F238E27FC236}">
                <a16:creationId xmlns:a16="http://schemas.microsoft.com/office/drawing/2014/main" id="{1A36C832-A316-D644-82D8-E80AE02BC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58" t="34860" r="25513" b="39700"/>
          <a:stretch>
            <a:fillRect/>
          </a:stretch>
        </p:blipFill>
        <p:spPr bwMode="auto">
          <a:xfrm>
            <a:off x="1679575" y="3643313"/>
            <a:ext cx="3138488" cy="232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DF8517-89B9-1B41-ABDA-7573233783B3}"/>
              </a:ext>
            </a:extLst>
          </p:cNvPr>
          <p:cNvCxnSpPr/>
          <p:nvPr/>
        </p:nvCxnSpPr>
        <p:spPr>
          <a:xfrm>
            <a:off x="-9377" y="816769"/>
            <a:ext cx="9039285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13744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65000"/>
          </a:schemeClr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3093</TotalTime>
  <Words>1206</Words>
  <Application>Microsoft Macintosh PowerPoint</Application>
  <PresentationFormat>Widescreen</PresentationFormat>
  <Paragraphs>288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ＭＳ Ｐゴシック</vt:lpstr>
      <vt:lpstr>Arial</vt:lpstr>
      <vt:lpstr>Calibri</vt:lpstr>
      <vt:lpstr>DejaVu Sans</vt:lpstr>
      <vt:lpstr>Wingdings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philipp engel</dc:creator>
  <cp:lastModifiedBy>philipp engel</cp:lastModifiedBy>
  <cp:revision>21</cp:revision>
  <cp:lastPrinted>2022-10-31T20:20:55Z</cp:lastPrinted>
  <dcterms:created xsi:type="dcterms:W3CDTF">2022-10-11T11:39:45Z</dcterms:created>
  <dcterms:modified xsi:type="dcterms:W3CDTF">2023-01-19T14:22:57Z</dcterms:modified>
</cp:coreProperties>
</file>